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7" r:id="rId11"/>
    <p:sldId id="270" r:id="rId12"/>
    <p:sldId id="268" r:id="rId13"/>
    <p:sldId id="269" r:id="rId14"/>
    <p:sldId id="264" r:id="rId15"/>
    <p:sldId id="263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FB090-B3C0-416E-AFC1-AFAE6AFAAF74}" type="datetimeFigureOut">
              <a:rPr lang="th-TH" smtClean="0"/>
              <a:pPr/>
              <a:t>12/01/55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61AC7-03D4-4ED3-94FF-9B6ABDEF465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th.wikipedia.org/wiki/%E0%B8%98%E0%B8%B8%E0%B8%A3%E0%B8%81%E0%B8%B4%E0%B8%88%E0%B8%82%E0%B8%B2%E0%B8%A2%E0%B8%95%E0%B8%A3%E0%B8%87%E0%B9%81%E0%B8%9A%E0%B8%9A%E0%B8%AB%E0%B8%A5%E0%B8%B2%E0%B8%A2%E0%B8%8A%E0%B8%B1%E0%B9%89%E0%B8%9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th.wikipedia.org/wiki/%E0%B8%98%E0%B8%B8%E0%B8%A3%E0%B8%81%E0%B8%B4%E0%B8%88%E0%B8%82%E0%B8%B2%E0%B8%A2%E0%B8%95%E0%B8%A3%E0%B8%87%E0%B9%81%E0%B8%9A%E0%B8%9A%E0%B8%AB%E0%B8%A5%E0%B8%B2%E0%B8%A2%E0%B8%8A%E0%B8%B1%E0%B9%89%E0%B8%99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0" y="620688"/>
            <a:ext cx="914400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1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j-cs"/>
              </a:rPr>
              <a:t>การขายตรง</a:t>
            </a:r>
            <a:endParaRPr lang="th-TH" sz="15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j-cs"/>
            </a:endParaRPr>
          </a:p>
        </p:txBody>
      </p:sp>
      <p:pic>
        <p:nvPicPr>
          <p:cNvPr id="5" name="รูปภาพ 4" descr="46fa20bbcc77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573016"/>
            <a:ext cx="4721510" cy="1888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907704" y="0"/>
            <a:ext cx="554461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10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+mj-cs"/>
              </a:rPr>
              <a:t>ผู้จัดทำ</a:t>
            </a:r>
            <a:endParaRPr lang="th-TH" sz="10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+mj-cs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3472458"/>
            <a:ext cx="9144000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th-TH" sz="9000" b="1" cap="none" spc="0" dirty="0" smtClean="0">
                <a:ln/>
                <a:solidFill>
                  <a:schemeClr val="accent3"/>
                </a:solidFill>
                <a:effectLst>
                  <a:outerShdw blurRad="60007" dist="200025" dir="15000000" sy="30000" kx="-1800000" algn="bl" rotWithShape="0">
                    <a:srgbClr val="92D050">
                      <a:alpha val="32000"/>
                    </a:srgbClr>
                  </a:outerShdw>
                </a:effectLst>
                <a:cs typeface="+mj-cs"/>
              </a:rPr>
              <a:t> </a:t>
            </a:r>
            <a:r>
              <a:rPr lang="th-TH" sz="7000" b="1" cap="none" spc="0" dirty="0" smtClean="0">
                <a:ln/>
                <a:solidFill>
                  <a:schemeClr val="accent3"/>
                </a:solidFill>
                <a:effectLst>
                  <a:outerShdw blurRad="60007" dist="200025" dir="15000000" sy="30000" kx="-1800000" algn="bl" rotWithShape="0">
                    <a:srgbClr val="92D050">
                      <a:alpha val="32000"/>
                    </a:srgbClr>
                  </a:outerShdw>
                </a:effectLst>
                <a:cs typeface="+mj-cs"/>
              </a:rPr>
              <a:t>นางสาว	 อรนิด    พวงดี	 </a:t>
            </a:r>
          </a:p>
          <a:p>
            <a:pPr algn="ctr"/>
            <a:r>
              <a:rPr lang="th-TH" sz="7000" b="1" cap="none" spc="0" dirty="0" smtClean="0">
                <a:ln/>
                <a:solidFill>
                  <a:schemeClr val="accent3"/>
                </a:solidFill>
                <a:effectLst>
                  <a:outerShdw blurRad="60007" dist="200025" dir="15000000" sy="30000" kx="-1800000" algn="bl" rotWithShape="0">
                    <a:srgbClr val="92D050">
                      <a:alpha val="32000"/>
                    </a:srgbClr>
                  </a:outerShdw>
                </a:effectLst>
                <a:cs typeface="+mj-cs"/>
              </a:rPr>
              <a:t> สคธ.2/1 รหัส097</a:t>
            </a:r>
          </a:p>
          <a:p>
            <a:pPr algn="ctr"/>
            <a:endParaRPr lang="th-TH" sz="5400" b="1" cap="none" spc="0" dirty="0">
              <a:ln/>
              <a:solidFill>
                <a:schemeClr val="accent3"/>
              </a:solidFill>
              <a:effectLst>
                <a:outerShdw blurRad="60007" dist="200025" dir="15000000" sy="30000" kx="-1800000" algn="bl" rotWithShape="0">
                  <a:srgbClr val="92D050">
                    <a:alpha val="32000"/>
                  </a:srgbClr>
                </a:outerShdw>
              </a:effectLst>
            </a:endParaRPr>
          </a:p>
        </p:txBody>
      </p:sp>
      <p:pic>
        <p:nvPicPr>
          <p:cNvPr id="1026" name="Picture 2" descr="http://3.bp.blogspot.com/_fz95xn_8g9E/S_UQyE4jhiI/AAAAAAAAAE4/ebO5irVX7yU/s320/culture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556792"/>
            <a:ext cx="1881386" cy="23335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th-TH" sz="5000" b="1" dirty="0" smtClean="0">
                <a:solidFill>
                  <a:srgbClr val="FFFF00"/>
                </a:solidFill>
              </a:rPr>
              <a:t/>
            </a:r>
            <a:br>
              <a:rPr lang="th-TH" sz="5000" b="1" dirty="0" smtClean="0">
                <a:solidFill>
                  <a:srgbClr val="FFFF00"/>
                </a:solidFill>
              </a:rPr>
            </a:br>
            <a:r>
              <a:rPr lang="th-TH" sz="7000" dirty="0" smtClean="0">
                <a:solidFill>
                  <a:srgbClr val="FFFF00"/>
                </a:solidFill>
              </a:rPr>
              <a:t>นิยาม</a:t>
            </a:r>
            <a:r>
              <a:rPr lang="th-TH" sz="7000" dirty="0">
                <a:solidFill>
                  <a:srgbClr val="FFFF00"/>
                </a:solidFill>
              </a:rPr>
              <a:t>ของคำว่า " การขายตรง"</a:t>
            </a:r>
            <a:r>
              <a:rPr lang="en-US" sz="7000" dirty="0">
                <a:solidFill>
                  <a:srgbClr val="FFFF00"/>
                </a:solidFill>
              </a:rPr>
              <a:t> </a:t>
            </a:r>
            <a:r>
              <a:rPr lang="en-US" sz="5000" dirty="0">
                <a:solidFill>
                  <a:srgbClr val="FFFF00"/>
                </a:solidFill>
              </a:rPr>
              <a:t/>
            </a:r>
            <a:br>
              <a:rPr lang="en-US" sz="5000" dirty="0">
                <a:solidFill>
                  <a:srgbClr val="FFFF00"/>
                </a:solidFill>
              </a:rPr>
            </a:br>
            <a:endParaRPr lang="th-TH" sz="5000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>
              <a:buNone/>
            </a:pPr>
            <a:r>
              <a:rPr lang="th-TH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		</a:t>
            </a:r>
            <a:r>
              <a:rPr lang="th-TH" sz="3600" dirty="0" smtClean="0">
                <a:solidFill>
                  <a:schemeClr val="accent3">
                    <a:lumMod val="20000"/>
                    <a:lumOff val="80000"/>
                  </a:schemeClr>
                </a:solidFill>
                <a:cs typeface="+mj-cs"/>
              </a:rPr>
              <a:t>ที่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cs typeface="+mj-cs"/>
              </a:rPr>
              <a:t>บัญญัติขึ้นโดยสมาพันธ์การขายโดยตรงแห่งโลก (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cs typeface="+mj-cs"/>
              </a:rPr>
              <a:t>World Federation of Direct Selling Associations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cs typeface="+mj-cs"/>
              </a:rPr>
              <a:t>หรือ 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cs typeface="+mj-cs"/>
              </a:rPr>
              <a:t>WFDSA)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cs typeface="+mj-cs"/>
              </a:rPr>
              <a:t>และสมาคมการขายโดยตรง (ไทย) มีอยู่ว่า " การขายตรง" หมายถึง การทำตลาดสินค้าอุปโภค บริโภคในลักษณะของการนำเสนอขายต่อผู้บริโภคโดยตรง ณ ที่อยู่ อาศัยของผู้บริโภคหรือที่อยู่อาศัยของผู้อื่น ณ ที่ทำงานของผู้บริโภคหรือที่อื่นๆ โดยผู้ขายตรงใช้การอธิบายหรือการสาธิตสินค้าเป็นกลยุทธ์หลักในการเสนอขาย นิยามของคำว่า " การขายตรง"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48878"/>
            <a:ext cx="8686800" cy="1417638"/>
          </a:xfrm>
        </p:spPr>
        <p:txBody>
          <a:bodyPr>
            <a:noAutofit/>
          </a:bodyPr>
          <a:lstStyle/>
          <a:p>
            <a:r>
              <a:rPr lang="th-TH" sz="5000" b="1" dirty="0" smtClean="0">
                <a:solidFill>
                  <a:srgbClr val="FFFF00"/>
                </a:solidFill>
              </a:rPr>
              <a:t/>
            </a:r>
            <a:br>
              <a:rPr lang="th-TH" sz="5000" b="1" dirty="0" smtClean="0">
                <a:solidFill>
                  <a:srgbClr val="FFFF00"/>
                </a:solidFill>
              </a:rPr>
            </a:br>
            <a:r>
              <a:rPr lang="th-TH" sz="7000" dirty="0" smtClean="0">
                <a:solidFill>
                  <a:srgbClr val="FFFF00"/>
                </a:solidFill>
              </a:rPr>
              <a:t>ความ</a:t>
            </a:r>
            <a:r>
              <a:rPr lang="th-TH" sz="7000" dirty="0">
                <a:solidFill>
                  <a:srgbClr val="FFFF00"/>
                </a:solidFill>
              </a:rPr>
              <a:t>เป็นมาของ</a:t>
            </a:r>
            <a:r>
              <a:rPr lang="th-TH" sz="7000" dirty="0" smtClean="0">
                <a:solidFill>
                  <a:srgbClr val="FFFF00"/>
                </a:solidFill>
              </a:rPr>
              <a:t>การขาย</a:t>
            </a:r>
            <a:r>
              <a:rPr lang="th-TH" sz="7000" dirty="0">
                <a:solidFill>
                  <a:srgbClr val="FFFF00"/>
                </a:solidFill>
              </a:rPr>
              <a:t>ตรง</a:t>
            </a:r>
            <a:r>
              <a:rPr lang="en-US" sz="7000" dirty="0">
                <a:solidFill>
                  <a:srgbClr val="FFFF00"/>
                </a:solidFill>
              </a:rPr>
              <a:t> </a:t>
            </a:r>
            <a:br>
              <a:rPr lang="en-US" sz="7000" dirty="0">
                <a:solidFill>
                  <a:srgbClr val="FFFF00"/>
                </a:solidFill>
              </a:rPr>
            </a:br>
            <a:endParaRPr lang="th-TH" sz="7000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2996952"/>
            <a:ext cx="9144000" cy="35730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		การ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ขายสินค้าระบบขายตรงถึงผู้บริโภคเป็นรูปแบบการค้าปลีกที่แพร่หลายในสมัยยุโรปยุคกลางและอเมริการูปแบบการขายตรงแบบชั้นเดียวและพัฒนามาเป็นการขายตรงแบบหลายชั้นซึ่งเกิดขึ้นครั้งแรกในสหรัฐอเมริกา ค.ศ.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1940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ส่วนประเทศไทยได้นำมาใช้กับธุรกิจการขายประกันชีวิตเมื่อ 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50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ปีที่แล้ว และได้มีบทบาทมากยิ่งขึ้นเพื่อประโยชน์แก่ผู้บริโภคจึงจัดตั้งสมาคมการขายตรงขึ้นเมื่อเดือนตุลาคม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 2526 </a:t>
            </a:r>
          </a:p>
          <a:p>
            <a:pPr>
              <a:buNone/>
            </a:pPr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  <p:pic>
        <p:nvPicPr>
          <p:cNvPr id="4" name="รูปภาพ 3" descr="1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692696"/>
            <a:ext cx="2304256" cy="2159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</a:rPr>
              <a:t>ปัญหาของการขายตรง</a:t>
            </a:r>
            <a:endParaRPr lang="th-TH" sz="7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			</a:t>
            </a:r>
          </a:p>
          <a:p>
            <a:pPr>
              <a:buNone/>
            </a:pPr>
            <a:r>
              <a:rPr lang="th-TH" sz="3600" dirty="0">
                <a:solidFill>
                  <a:schemeClr val="bg1"/>
                </a:solidFill>
                <a:cs typeface="+mj-cs"/>
              </a:rPr>
              <a:t>	</a:t>
            </a:r>
            <a:r>
              <a:rPr lang="th-TH" sz="3600" dirty="0" smtClean="0">
                <a:solidFill>
                  <a:schemeClr val="bg1"/>
                </a:solidFill>
                <a:cs typeface="+mj-cs"/>
              </a:rPr>
              <a:t>	ส่วน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ปัญหาการขายตรงมีผลกระทบต่อระบบเศรษฐกิจและผู้บริโภคกฎหมายที่มีอยู่ยังไม่สามารถนำมาปรับใช้ในลักษณะควบคุม กำกับ ดูแล ธุรกิจขายตรงได้เพียงพอ เช่น ในการเสนอขายสินค้าที่อวดอ้างสรรพคุณหรือบริการจนถึงขนาดที่อาจมีการกล่าวเท็จหรือเกินความจริง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 </a:t>
            </a:r>
          </a:p>
          <a:p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200" b="1" dirty="0">
                <a:solidFill>
                  <a:srgbClr val="FFFF00"/>
                </a:solidFill>
              </a:rPr>
              <a:t>องค์ประกอบการขายตรง</a:t>
            </a:r>
            <a:endParaRPr lang="th-TH" sz="7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endParaRPr lang="th-TH" sz="3600" dirty="0" smtClean="0">
              <a:solidFill>
                <a:schemeClr val="bg1"/>
              </a:solidFill>
              <a:cs typeface="+mj-cs"/>
            </a:endParaRPr>
          </a:p>
          <a:p>
            <a:pPr lvl="1">
              <a:buFont typeface="Arial" pitchFamily="34" charset="0"/>
              <a:buChar char="•"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ผู้บริโภค </a:t>
            </a:r>
          </a:p>
          <a:p>
            <a:pPr lvl="1">
              <a:buFont typeface="Arial" pitchFamily="34" charset="0"/>
              <a:buChar char="•"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ผู้ผลิต </a:t>
            </a:r>
          </a:p>
          <a:p>
            <a:pPr lvl="1">
              <a:buFont typeface="Arial" pitchFamily="34" charset="0"/>
              <a:buChar char="•"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ผู้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จัดจำหน่าย</a:t>
            </a:r>
          </a:p>
        </p:txBody>
      </p:sp>
      <p:pic>
        <p:nvPicPr>
          <p:cNvPr id="6" name="รูปภาพ 5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1844824"/>
            <a:ext cx="5324475" cy="4238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</a:rPr>
              <a:t>1. ผู้บริโภค</a:t>
            </a:r>
            <a:endParaRPr lang="th-TH" sz="7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cs typeface="+mj-cs"/>
              </a:rPr>
              <a:t>        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ผู้บริโภค หมายถึง ผู้ซื้อหรือผู้ได้รับบริการจากผู้จำหน่ายอิสระ ตัวแทนขายตรง ผู้ประกอบธุรกิจขายตรง หรือผู้ประกอบธุรกิจตลาดแบบตรง หรือผู้ซึ่งได้รับการเสนอหรือการชักชวนจากผู้จำหน่ายอิสระตัวแทนขายตรง ผู้ประกอบธุรกิจขายตรงหรือผู้ประกอบธุรกิจตลาดแบบตรง เพื่อให้ซื้อสินค้า หรือรับบริการ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 </a:t>
            </a:r>
          </a:p>
          <a:p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</a:rPr>
              <a:t>2</a:t>
            </a:r>
            <a:r>
              <a:rPr lang="en-US" sz="7000" b="1" dirty="0" smtClean="0">
                <a:solidFill>
                  <a:srgbClr val="FFFF00"/>
                </a:solidFill>
              </a:rPr>
              <a:t>. </a:t>
            </a:r>
            <a:r>
              <a:rPr lang="th-TH" sz="7000" b="1" dirty="0" smtClean="0">
                <a:solidFill>
                  <a:srgbClr val="FFFF00"/>
                </a:solidFill>
              </a:rPr>
              <a:t>ผู้ผลิต</a:t>
            </a:r>
            <a:endParaRPr lang="th-TH" sz="7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1036712"/>
          </a:xfrm>
        </p:spPr>
        <p:txBody>
          <a:bodyPr/>
          <a:lstStyle/>
          <a:p>
            <a:pPr>
              <a:buNone/>
            </a:pPr>
            <a:r>
              <a:rPr lang="th-TH" dirty="0" smtClean="0">
                <a:solidFill>
                  <a:schemeClr val="bg1"/>
                </a:solidFill>
              </a:rPr>
              <a:t>		เจ้าของกิจการขายตรง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7864" y="2276872"/>
            <a:ext cx="41764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  <a:cs typeface="+mj-cs"/>
              </a:rPr>
              <a:t>3. ผู้จำหน่าย</a:t>
            </a:r>
            <a:endParaRPr lang="th-TH" sz="7000" b="1" dirty="0">
              <a:solidFill>
                <a:srgbClr val="FFFF00"/>
              </a:solidFill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501008"/>
            <a:ext cx="8892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 smtClean="0">
                <a:solidFill>
                  <a:schemeClr val="bg1"/>
                </a:solidFill>
              </a:rPr>
              <a:t>	บุคคล</a:t>
            </a:r>
            <a:r>
              <a:rPr lang="th-TH" sz="3600" dirty="0">
                <a:solidFill>
                  <a:schemeClr val="bg1"/>
                </a:solidFill>
              </a:rPr>
              <a:t>ที่ได้รับโอนกรรมสิทธิ์ในสินค้าหรือบริการจากผู้ประกอบธุรกิจขายตรง และนำสินค้าหรือบริการดังกล่าวไปเสนอขายตรงต่อผู้บริโภค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บุคคลที่ได้รับโอนกรรมสิทธิ์ในสินค้าหรือบริการจากผู้ประกอบธุรกิจขายตรง และนำสินค้าหรือบริการดังกล่าวไปเสนอขายตรงต่อผู้บริโภค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บุคคลที่ได้รับโอนกรรมสิทธิ์ในสินค้าหรือบริการจากผู้ประกอบธุรกิจขายตรง และนำสินค้าหรือบริการดังกล่าวไปเสนอขายตรงต่อผู้บริโภค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Times New Roman" pitchFamily="18" charset="0"/>
                <a:cs typeface="Angsana New" pitchFamily="18" charset="-34"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</a:rPr>
              <a:t/>
            </a:r>
            <a:br>
              <a:rPr lang="th-TH" sz="7000" b="1" dirty="0" smtClean="0">
                <a:solidFill>
                  <a:srgbClr val="FFFF00"/>
                </a:solidFill>
              </a:rPr>
            </a:br>
            <a:r>
              <a:rPr lang="th-TH" sz="7000" b="1" dirty="0" smtClean="0">
                <a:solidFill>
                  <a:srgbClr val="FFFF00"/>
                </a:solidFill>
              </a:rPr>
              <a:t>รูปแบบ</a:t>
            </a:r>
            <a:r>
              <a:rPr lang="th-TH" sz="7000" b="1" dirty="0">
                <a:solidFill>
                  <a:srgbClr val="FFFF00"/>
                </a:solidFill>
              </a:rPr>
              <a:t>การขายตรง</a:t>
            </a:r>
            <a:r>
              <a:rPr lang="th-TH" sz="7000" dirty="0">
                <a:solidFill>
                  <a:srgbClr val="FFFF00"/>
                </a:solidFill>
              </a:rPr>
              <a:t> มี </a:t>
            </a:r>
            <a:r>
              <a:rPr lang="en-US" sz="7000" dirty="0">
                <a:solidFill>
                  <a:srgbClr val="FFFF00"/>
                </a:solidFill>
              </a:rPr>
              <a:t>3 </a:t>
            </a:r>
            <a:r>
              <a:rPr lang="th-TH" sz="7000" dirty="0">
                <a:solidFill>
                  <a:srgbClr val="FFFF00"/>
                </a:solidFill>
              </a:rPr>
              <a:t>แบบ</a:t>
            </a:r>
            <a:r>
              <a:rPr lang="en-US" sz="7000" dirty="0">
                <a:solidFill>
                  <a:srgbClr val="FFFF00"/>
                </a:solidFill>
              </a:rPr>
              <a:t> </a:t>
            </a:r>
            <a:br>
              <a:rPr lang="en-US" sz="7000" dirty="0">
                <a:solidFill>
                  <a:srgbClr val="FFFF00"/>
                </a:solidFill>
              </a:rPr>
            </a:br>
            <a:endParaRPr lang="th-TH" sz="7000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cs typeface="+mj-cs"/>
              </a:rPr>
              <a:t>        1.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การขายตรงแบบชั้นเดียว คือ การขายแบบเคาะประตูบ้านถึงผู้บริโภคโดยตรง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 </a:t>
            </a: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cs typeface="+mj-cs"/>
              </a:rPr>
              <a:t>        2.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การขายตรงแบบหลายชั้น คือ การขายที่พนักงานขายสินค้าซื้อสินค้าจากผู้ประกอบธุรกิจนำไปขายปลีกให้ลูกค้า และขายส่งให้ทีมขาย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 </a:t>
            </a: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cs typeface="+mj-cs"/>
              </a:rPr>
              <a:t>        3.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การขายตรงแบบปิรามิด คือ รูปแบบการลงทุนที่ผู้เป็นสมาชิกจะได้รับผลตอบแทนเป็นเปอร์เซ็นต์จากเงินลงทุนของสมาชิกคนใหม่ที่หามาได้ โดยการหาสมาชิกจะไม่มีส่วนสัมพันธ์กับปริมาณการขายผลิตภัณฑ์โดยการกระจายสินค้าไปยังผู้บริโภคคนสุดท้าย โดยไม่ผ่านการขายปลีก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 </a:t>
            </a:r>
          </a:p>
          <a:p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</a:rPr>
              <a:t>การขาย</a:t>
            </a:r>
            <a:r>
              <a:rPr lang="th-TH" sz="7000" b="1" dirty="0" smtClean="0">
                <a:solidFill>
                  <a:srgbClr val="FFFF00"/>
                </a:solidFill>
              </a:rPr>
              <a:t>ตรง</a:t>
            </a:r>
            <a:endParaRPr lang="th-TH" sz="7000" b="1" dirty="0">
              <a:solidFill>
                <a:srgbClr val="FFFF00"/>
              </a:solidFill>
            </a:endParaRPr>
          </a:p>
        </p:txBody>
      </p:sp>
      <p:pic>
        <p:nvPicPr>
          <p:cNvPr id="6" name="ตัวยึดเนื้อหา 5" descr="m004_clip_image001_0000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84783"/>
            <a:ext cx="6768752" cy="3432724"/>
          </a:xfrm>
        </p:spPr>
      </p:pic>
      <p:sp>
        <p:nvSpPr>
          <p:cNvPr id="7" name="TextBox 6"/>
          <p:cNvSpPr txBox="1"/>
          <p:nvPr/>
        </p:nvSpPr>
        <p:spPr>
          <a:xfrm>
            <a:off x="1187624" y="5013176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การขายตรงแบบชั้นเดียว</a:t>
            </a:r>
          </a:p>
          <a:p>
            <a:pPr marL="514350" indent="-514350">
              <a:buAutoNum type="arabicPeriod"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การขายตรงแบบหลาย</a:t>
            </a:r>
            <a:r>
              <a:rPr lang="th-TH" sz="3600" dirty="0" smtClean="0">
                <a:solidFill>
                  <a:schemeClr val="bg1"/>
                </a:solidFill>
                <a:cs typeface="+mj-cs"/>
              </a:rPr>
              <a:t>ชั้น</a:t>
            </a:r>
          </a:p>
          <a:p>
            <a:pPr marL="514350" indent="-514350">
              <a:buAutoNum type="arabicPeriod"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การขายตรงแบบปิรามิด</a:t>
            </a:r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FFFF00"/>
                </a:solidFill>
              </a:rPr>
              <a:t/>
            </a:r>
            <a:br>
              <a:rPr lang="th-TH" b="1" dirty="0" smtClean="0">
                <a:solidFill>
                  <a:srgbClr val="FFFF00"/>
                </a:solidFill>
              </a:rPr>
            </a:br>
            <a:r>
              <a:rPr lang="th-TH" b="1" dirty="0">
                <a:solidFill>
                  <a:srgbClr val="FFFF00"/>
                </a:solidFill>
              </a:rPr>
              <a:t/>
            </a:r>
            <a:br>
              <a:rPr lang="th-TH" b="1" dirty="0">
                <a:solidFill>
                  <a:srgbClr val="FFFF00"/>
                </a:solidFill>
              </a:rPr>
            </a:br>
            <a:r>
              <a:rPr lang="th-TH" sz="6700" b="1" dirty="0" smtClean="0">
                <a:solidFill>
                  <a:srgbClr val="FFFF00"/>
                </a:solidFill>
              </a:rPr>
              <a:t>ธุรกิจ</a:t>
            </a:r>
            <a:r>
              <a:rPr lang="th-TH" sz="6700" b="1" dirty="0">
                <a:solidFill>
                  <a:srgbClr val="FFFF00"/>
                </a:solidFill>
              </a:rPr>
              <a:t>ขายตรงแบบชั้นเดียว</a:t>
            </a:r>
            <a:r>
              <a:rPr lang="en-US" sz="6700" b="1" dirty="0">
                <a:solidFill>
                  <a:srgbClr val="FFFF00"/>
                </a:solidFill>
              </a:rPr>
              <a:t/>
            </a:r>
            <a:br>
              <a:rPr lang="en-US" sz="6700" b="1" dirty="0">
                <a:solidFill>
                  <a:srgbClr val="FFFF00"/>
                </a:solidFill>
              </a:rPr>
            </a:br>
            <a:r>
              <a:rPr lang="th-TH" b="1" dirty="0"/>
              <a:t>ธุรกิจขายตรงแบบชั้นเดียว</a:t>
            </a:r>
            <a:r>
              <a:rPr lang="en-US" b="1" dirty="0"/>
              <a:t/>
            </a:r>
            <a:br>
              <a:rPr lang="en-US" b="1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		คือ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การที่มีตัวแทนจำหน่ายแค่คนเดียว ทำการเดินขายสินค้า</a:t>
            </a:r>
            <a:r>
              <a:rPr lang="th-TH" sz="3600" dirty="0" smtClean="0">
                <a:solidFill>
                  <a:schemeClr val="bg1"/>
                </a:solidFill>
                <a:cs typeface="+mj-cs"/>
              </a:rPr>
              <a:t>ตามสถานที่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ต่างๆ ไม่เหมือนหลายชั้นที่เราแนะนำมาสมัครต่อเราและเป็นเครือข่ายของเรา อ่านเพิ่มเติมได้ใน </a:t>
            </a:r>
            <a:r>
              <a:rPr lang="th-TH" sz="3600" dirty="0">
                <a:solidFill>
                  <a:schemeClr val="bg1"/>
                </a:solidFill>
                <a:cs typeface="+mj-cs"/>
                <a:hlinkClick r:id="rId2" tooltip="ธุรกิจขายตรงแบบหลายชั้น"/>
              </a:rPr>
              <a:t>ธุรกิจขายตรงแบบหลายชั้น</a:t>
            </a:r>
            <a:endParaRPr lang="en-US" sz="3600" dirty="0">
              <a:solidFill>
                <a:schemeClr val="bg1"/>
              </a:solidFill>
              <a:cs typeface="+mj-cs"/>
            </a:endParaRP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</a:rPr>
              <a:t>การขายตรงแบบหลายชั้น</a:t>
            </a:r>
            <a:endParaRPr lang="th-TH" sz="7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			</a:t>
            </a:r>
            <a:r>
              <a:rPr lang="th-TH" sz="3600" dirty="0" smtClean="0">
                <a:solidFill>
                  <a:schemeClr val="bg1"/>
                </a:solidFill>
                <a:cs typeface="+mj-cs"/>
                <a:hlinkClick r:id="rId2" tooltip="ธุรกิจขายตรงแบบหลายชั้น"/>
              </a:rPr>
              <a:t>ธุรกิจ</a:t>
            </a:r>
            <a:r>
              <a:rPr lang="th-TH" sz="3600" dirty="0">
                <a:solidFill>
                  <a:schemeClr val="bg1"/>
                </a:solidFill>
                <a:cs typeface="+mj-cs"/>
                <a:hlinkClick r:id="rId2" tooltip="ธุรกิจขายตรงแบบหลายชั้น"/>
              </a:rPr>
              <a:t>ขายตรงแบบหลายชั้น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 (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Multi- Level Marketing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หรือ 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MLM)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หรือ ธุรกิจเครือข่าย (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Network Marketing)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 เป็นการตลาดต่อๆกันเป็นเครือข่ายหลายชั้น ผู้ขายเป็นนักขายอิสระ ไม่ใช่ลูกจ้างของบริษัท เรียกว่าเป็น นักธุรกิจอิสระ นักธุรกิจเครือข่าย สมาชิก หรือ ทีมเมมเบอร์ มีหลายแบบขึ้นอยู่กับแผนการตลาดได้แก่ แบบไบนารี่ แบบยูนิเล</a:t>
            </a:r>
            <a:r>
              <a:rPr lang="th-TH" sz="3600" dirty="0" err="1">
                <a:solidFill>
                  <a:schemeClr val="bg1"/>
                </a:solidFill>
                <a:cs typeface="+mj-cs"/>
              </a:rPr>
              <a:t>เวล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 แบบไตรเซ็บ แบบเมตริกซ์ และแบบ</a:t>
            </a:r>
            <a:r>
              <a:rPr lang="th-TH" sz="3600" dirty="0"/>
              <a:t>ผสม โดยนักธุรกิจเครือข่าย</a:t>
            </a:r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r>
              <a:rPr lang="th-TH" sz="5000" b="1" dirty="0" smtClean="0">
                <a:solidFill>
                  <a:srgbClr val="FFFF00"/>
                </a:solidFill>
              </a:rPr>
              <a:t>การสร้างรายได้จากการขาย  3  วิธี</a:t>
            </a:r>
            <a:endParaRPr lang="th-TH" sz="5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lnSpcReduction="10000"/>
          </a:bodyPr>
          <a:lstStyle/>
          <a:p>
            <a:pPr lvl="0"/>
            <a:r>
              <a:rPr lang="th-TH" sz="3600" dirty="0">
                <a:solidFill>
                  <a:schemeClr val="bg1"/>
                </a:solidFill>
                <a:cs typeface="+mj-cs"/>
              </a:rPr>
              <a:t>รายได้เริ่มต้น ผลกำไรจากการขายปลีก ซึ่งเป็นผลต่างระหว่างต้นทุนสินค้าที่ซื้อมาจากบริษัทกับราคาขายปลีกที่ได้ขายสินค้าหรือบริการให้กับผู้บริโภค</a:t>
            </a:r>
            <a:endParaRPr lang="en-US" sz="3600" dirty="0">
              <a:solidFill>
                <a:schemeClr val="bg1"/>
              </a:solidFill>
              <a:cs typeface="+mj-cs"/>
            </a:endParaRPr>
          </a:p>
          <a:p>
            <a:pPr lvl="0"/>
            <a:r>
              <a:rPr lang="th-TH" sz="3600" dirty="0">
                <a:solidFill>
                  <a:schemeClr val="bg1"/>
                </a:solidFill>
                <a:cs typeface="+mj-cs"/>
              </a:rPr>
              <a:t>รายได้สร้างทีม คอมมิชชั่นหรือส่วนลดตามระดับยอดขายของสินค้าหรือบริการที่มีการสั่งซื้อ (เพื่อบริโภคหรือเพื่อขายให้กับผู้ขายคนอื่นต่อๆไป) จากผู้ขายที่ได้ชักชวนเข้ามาสมัครร่วมธุรกิจในทีมขาย หรือที่เรียกว่า "สปอนเซอร์" ในระดับเป็นชั้นต่อๆไป</a:t>
            </a:r>
            <a:endParaRPr lang="en-US" sz="3600" dirty="0">
              <a:solidFill>
                <a:schemeClr val="bg1"/>
              </a:solidFill>
              <a:cs typeface="+mj-cs"/>
            </a:endParaRPr>
          </a:p>
          <a:p>
            <a:pPr lvl="0"/>
            <a:r>
              <a:rPr lang="th-TH" sz="3600" dirty="0">
                <a:solidFill>
                  <a:schemeClr val="bg1"/>
                </a:solidFill>
                <a:cs typeface="+mj-cs"/>
              </a:rPr>
              <a:t>รายได้ผู้นำ คอมมิสชัน หรือส่วนลด ผู้นำ </a:t>
            </a:r>
            <a:r>
              <a:rPr lang="th-TH" sz="3600" dirty="0" smtClean="0">
                <a:solidFill>
                  <a:schemeClr val="bg1"/>
                </a:solidFill>
                <a:cs typeface="+mj-cs"/>
              </a:rPr>
              <a:t>เช่นเปอร์เซ็นต์จาก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ยอดขายกลุ่ม รางวัลเงินสดจ่ายครั้งเดียว กองทุนต่าง ๆ เช่นกองทุนท่องเที่ยว หรือกองทุนรถยนต์ เป็นต้น</a:t>
            </a:r>
            <a:endParaRPr lang="en-US" sz="3600" dirty="0">
              <a:solidFill>
                <a:schemeClr val="bg1"/>
              </a:solidFill>
              <a:cs typeface="+mj-cs"/>
            </a:endParaRPr>
          </a:p>
          <a:p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txBody>
          <a:bodyPr>
            <a:noAutofit/>
          </a:bodyPr>
          <a:lstStyle/>
          <a:p>
            <a:r>
              <a:rPr lang="th-TH" sz="7000" b="1" dirty="0" smtClean="0">
                <a:solidFill>
                  <a:srgbClr val="FFFF00"/>
                </a:solidFill>
              </a:rPr>
              <a:t>	</a:t>
            </a:r>
            <a:r>
              <a:rPr lang="th-TH" sz="7000" dirty="0" smtClean="0">
                <a:solidFill>
                  <a:srgbClr val="FFFF00"/>
                </a:solidFill>
              </a:rPr>
              <a:t>จรรยาบรรณ</a:t>
            </a:r>
            <a:r>
              <a:rPr lang="th-TH" sz="7000" dirty="0">
                <a:solidFill>
                  <a:srgbClr val="FFFF00"/>
                </a:solidFill>
              </a:rPr>
              <a:t>ธุรกิจขายตรง</a:t>
            </a:r>
            <a:r>
              <a:rPr lang="en-US" sz="7000" dirty="0">
                <a:solidFill>
                  <a:srgbClr val="FFFF00"/>
                </a:solidFill>
              </a:rPr>
              <a:t>        </a:t>
            </a:r>
            <a:endParaRPr lang="th-TH" sz="7000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		จรรยาบรรณ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ธุรกิจขายตรงไทย มีวัตถุประสงค์เพื่อปกป้องคุ้มครองและสร้างความพึงพอใจให้แก่ผู้บริโภค ส่งเสริมการแข่งขันอย่างยุติธรรมในขอบเขตของธุรกิจการค้าเสรี เพื่อยกระดับภาพพจน์ของธุรกิจขายตรงในสายตาสาธารณชนทั่วไป โดยได้รับหลักการและแนวทางจากจรรยาบรรณธุรกิจขายตรงโลก ซึ่งบัญญัติขึ้นสำหรับใช้เป็นบรรทัดฐานที่จะยอมรับเป็นมาตรฐานขั้นต่ำในสมาคมขายโดยตรงของประเทศต่าง 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Autofit/>
          </a:bodyPr>
          <a:lstStyle/>
          <a:p>
            <a:r>
              <a:rPr lang="th-TH" sz="500" b="1" dirty="0" smtClean="0">
                <a:solidFill>
                  <a:srgbClr val="FFFF00"/>
                </a:solidFill>
              </a:rPr>
              <a:t/>
            </a:r>
            <a:br>
              <a:rPr lang="th-TH" sz="500" b="1" dirty="0" smtClean="0">
                <a:solidFill>
                  <a:srgbClr val="FFFF00"/>
                </a:solidFill>
              </a:rPr>
            </a:br>
            <a:r>
              <a:rPr lang="th-TH" sz="500" b="1" dirty="0">
                <a:solidFill>
                  <a:srgbClr val="FFFF00"/>
                </a:solidFill>
              </a:rPr>
              <a:t/>
            </a:r>
            <a:br>
              <a:rPr lang="th-TH" sz="500" b="1" dirty="0">
                <a:solidFill>
                  <a:srgbClr val="FFFF00"/>
                </a:solidFill>
              </a:rPr>
            </a:br>
            <a:r>
              <a:rPr lang="th-TH" sz="500" b="1" dirty="0" smtClean="0">
                <a:solidFill>
                  <a:srgbClr val="FFFF00"/>
                </a:solidFill>
              </a:rPr>
              <a:t/>
            </a:r>
            <a:br>
              <a:rPr lang="th-TH" sz="500" b="1" dirty="0" smtClean="0">
                <a:solidFill>
                  <a:srgbClr val="FFFF00"/>
                </a:solidFill>
              </a:rPr>
            </a:br>
            <a:r>
              <a:rPr lang="th-TH" sz="5000" b="1" dirty="0" smtClean="0">
                <a:solidFill>
                  <a:srgbClr val="FFFF00"/>
                </a:solidFill>
              </a:rPr>
              <a:t>มาตรการ</a:t>
            </a:r>
            <a:r>
              <a:rPr lang="th-TH" sz="5000" b="1" dirty="0">
                <a:solidFill>
                  <a:srgbClr val="FFFF00"/>
                </a:solidFill>
              </a:rPr>
              <a:t>ทางกฎหมายในการควบคุม</a:t>
            </a:r>
            <a:r>
              <a:rPr lang="th-TH" sz="5000" b="1" dirty="0" smtClean="0">
                <a:solidFill>
                  <a:srgbClr val="FFFF00"/>
                </a:solidFill>
              </a:rPr>
              <a:t>การขาย</a:t>
            </a:r>
            <a:r>
              <a:rPr lang="th-TH" sz="5000" b="1" dirty="0">
                <a:solidFill>
                  <a:srgbClr val="FFFF00"/>
                </a:solidFill>
              </a:rPr>
              <a:t>ตรง</a:t>
            </a:r>
            <a:endParaRPr lang="th-TH" sz="5000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50851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3600" dirty="0" smtClean="0">
                <a:solidFill>
                  <a:schemeClr val="bg1"/>
                </a:solidFill>
                <a:cs typeface="+mj-cs"/>
              </a:rPr>
              <a:t>		</a:t>
            </a:r>
          </a:p>
          <a:p>
            <a:pPr>
              <a:buNone/>
            </a:pPr>
            <a:r>
              <a:rPr lang="th-TH" sz="3600" dirty="0">
                <a:solidFill>
                  <a:schemeClr val="bg1"/>
                </a:solidFill>
                <a:cs typeface="+mj-cs"/>
              </a:rPr>
              <a:t>	</a:t>
            </a:r>
            <a:r>
              <a:rPr lang="th-TH" sz="3600" dirty="0" smtClean="0">
                <a:solidFill>
                  <a:schemeClr val="bg1"/>
                </a:solidFill>
                <a:cs typeface="+mj-cs"/>
              </a:rPr>
              <a:t>	การ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ควบคุมการขายตรงในสหรัฐอเมริกาใช้กฎหมายระดับสหพันธรัฐได้จัดทำขึ้นใน ค.ศ.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1914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โดยมีวัตถุประสงค์เพื่อเป็นหลักประกันในการแข่งขันที่เป็นธรรม และการถูกหลอกลวงต่อผู้บริโภค โดยให้การควบคุมเรื่องสำเนาใบเสร็จรับเงิน</a:t>
            </a:r>
          </a:p>
        </p:txBody>
      </p:sp>
      <p:pic>
        <p:nvPicPr>
          <p:cNvPr id="4" name="รูปภาพ 3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1412776"/>
            <a:ext cx="2409825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000" dirty="0" smtClean="0">
                <a:solidFill>
                  <a:srgbClr val="FFFF00"/>
                </a:solidFill>
              </a:rPr>
              <a:t>ข้อดีของธุรกิจขายตรง</a:t>
            </a:r>
            <a:endParaRPr lang="th-TH" sz="7000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cs typeface="+mj-cs"/>
              </a:rPr>
              <a:t>       </a:t>
            </a:r>
            <a:r>
              <a:rPr lang="th-TH" sz="3600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ข้อดี</a:t>
            </a:r>
            <a:r>
              <a:rPr lang="en-US" sz="3600" b="1" dirty="0">
                <a:solidFill>
                  <a:schemeClr val="bg1"/>
                </a:solidFill>
                <a:cs typeface="+mj-cs"/>
              </a:rPr>
              <a:t> 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ของธุรกิจขายตรงคือ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ที่ตั้งสำนักงานไม่จำเป็นต้องอยู่ในย่านการค้า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 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 จึงเป็นการช่วยลดต้นทุนในการดำเนินงาน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 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 ลูกค้าได้สัมผัสและทดลองใช้สินค้าก่อนซื้อ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/>
            </a:r>
            <a:br>
              <a:rPr lang="th-TH" sz="3600" b="1" dirty="0">
                <a:solidFill>
                  <a:schemeClr val="bg1"/>
                </a:solidFill>
                <a:cs typeface="+mj-cs"/>
              </a:rPr>
            </a:br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7000" dirty="0" smtClean="0">
                <a:solidFill>
                  <a:srgbClr val="FFFF00"/>
                </a:solidFill>
              </a:rPr>
              <a:t>ข้อเสียของธุรกิจขายตรง</a:t>
            </a:r>
            <a:endParaRPr lang="th-TH" sz="7000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b="1" dirty="0">
                <a:solidFill>
                  <a:schemeClr val="bg1"/>
                </a:solidFill>
                <a:cs typeface="+mj-cs"/>
              </a:rPr>
              <a:t>          </a:t>
            </a:r>
            <a:r>
              <a:rPr lang="en-US" sz="3600" b="1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th-TH" sz="3600" b="1" dirty="0">
                <a:solidFill>
                  <a:schemeClr val="bg1"/>
                </a:solidFill>
                <a:cs typeface="+mj-cs"/>
              </a:rPr>
              <a:t>ข้อเสีย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ของธุรกิจตรงคือ พนักงานขายมักจะเปลี่ยนงานบ่อย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  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ทำให้ผลงานไม่ต่อเนื่อง</a:t>
            </a:r>
            <a:r>
              <a:rPr lang="en-US" sz="3600" dirty="0">
                <a:solidFill>
                  <a:schemeClr val="bg1"/>
                </a:solidFill>
                <a:cs typeface="+mj-cs"/>
              </a:rPr>
              <a:t> </a:t>
            </a:r>
            <a:r>
              <a:rPr lang="th-TH" sz="3600" dirty="0">
                <a:solidFill>
                  <a:schemeClr val="bg1"/>
                </a:solidFill>
                <a:cs typeface="+mj-cs"/>
              </a:rPr>
              <a:t> หรือพนักงานขายทำงานให้หลายบริษัท ทำให้มีผลงานน้อย</a:t>
            </a:r>
            <a:endParaRPr lang="en-US" sz="3600" dirty="0">
              <a:solidFill>
                <a:schemeClr val="bg1"/>
              </a:solidFill>
              <a:cs typeface="+mj-cs"/>
            </a:endParaRPr>
          </a:p>
          <a:p>
            <a:endParaRPr lang="th-TH" sz="3600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24" y="162018"/>
            <a:ext cx="8676456" cy="6507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243</Words>
  <Application>Microsoft Office PowerPoint</Application>
  <PresentationFormat>นำเสนอทางหน้าจอ (4:3)</PresentationFormat>
  <Paragraphs>49</Paragraphs>
  <Slides>18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18</vt:i4>
      </vt:variant>
    </vt:vector>
  </HeadingPairs>
  <TitlesOfParts>
    <vt:vector size="19" baseType="lpstr">
      <vt:lpstr>ชุดรูปแบบของ Office</vt:lpstr>
      <vt:lpstr>ภาพนิ่ง 1</vt:lpstr>
      <vt:lpstr>ภาพนิ่ง 2</vt:lpstr>
      <vt:lpstr> นิยามของคำว่า " การขายตรง"  </vt:lpstr>
      <vt:lpstr> ความเป็นมาของการขายตรง  </vt:lpstr>
      <vt:lpstr>ปัญหาของการขายตรง</vt:lpstr>
      <vt:lpstr>องค์ประกอบการขายตรง</vt:lpstr>
      <vt:lpstr>1. ผู้บริโภค</vt:lpstr>
      <vt:lpstr>2. ผู้ผลิต</vt:lpstr>
      <vt:lpstr> รูปแบบการขายตรง มี 3 แบบ  </vt:lpstr>
      <vt:lpstr>การขายตรง</vt:lpstr>
      <vt:lpstr>  ธุรกิจขายตรงแบบชั้นเดียว ธุรกิจขายตรงแบบชั้นเดียว </vt:lpstr>
      <vt:lpstr>การขายตรงแบบหลายชั้น</vt:lpstr>
      <vt:lpstr>การสร้างรายได้จากการขาย  3  วิธี</vt:lpstr>
      <vt:lpstr> จรรยาบรรณธุรกิจขายตรง        </vt:lpstr>
      <vt:lpstr>   มาตรการทางกฎหมายในการควบคุมการขายตรง</vt:lpstr>
      <vt:lpstr>ข้อดีของธุรกิจขายตรง</vt:lpstr>
      <vt:lpstr>ข้อเสียของธุรกิจขายตรง</vt:lpstr>
      <vt:lpstr>ภาพนิ่ง 18</vt:lpstr>
    </vt:vector>
  </TitlesOfParts>
  <Company>FasterOS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FasterUser</dc:creator>
  <cp:lastModifiedBy>FasterUser</cp:lastModifiedBy>
  <cp:revision>15</cp:revision>
  <dcterms:created xsi:type="dcterms:W3CDTF">2012-01-09T06:42:02Z</dcterms:created>
  <dcterms:modified xsi:type="dcterms:W3CDTF">2012-01-12T06:16:01Z</dcterms:modified>
</cp:coreProperties>
</file>