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01" r:id="rId3"/>
    <p:sldId id="280" r:id="rId4"/>
    <p:sldId id="281" r:id="rId5"/>
    <p:sldId id="282" r:id="rId6"/>
    <p:sldId id="283" r:id="rId7"/>
    <p:sldId id="284" r:id="rId8"/>
    <p:sldId id="285" r:id="rId9"/>
    <p:sldId id="287" r:id="rId10"/>
    <p:sldId id="291" r:id="rId11"/>
    <p:sldId id="292" r:id="rId12"/>
    <p:sldId id="293" r:id="rId13"/>
    <p:sldId id="294" r:id="rId14"/>
    <p:sldId id="260" r:id="rId15"/>
    <p:sldId id="295" r:id="rId16"/>
    <p:sldId id="296" r:id="rId17"/>
    <p:sldId id="297" r:id="rId18"/>
    <p:sldId id="298" r:id="rId19"/>
    <p:sldId id="288" r:id="rId20"/>
    <p:sldId id="286" r:id="rId21"/>
    <p:sldId id="289" r:id="rId22"/>
    <p:sldId id="290" r:id="rId23"/>
    <p:sldId id="262" r:id="rId24"/>
    <p:sldId id="299" r:id="rId25"/>
    <p:sldId id="300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BB9"/>
    <a:srgbClr val="3871AA"/>
    <a:srgbClr val="3B77B3"/>
    <a:srgbClr val="34699E"/>
    <a:srgbClr val="42719C"/>
    <a:srgbClr val="3B668D"/>
    <a:srgbClr val="3F6D97"/>
    <a:srgbClr val="4C82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66" autoAdjust="0"/>
    <p:restoredTop sz="94660"/>
  </p:normalViewPr>
  <p:slideViewPr>
    <p:cSldViewPr>
      <p:cViewPr varScale="1">
        <p:scale>
          <a:sx n="65" d="100"/>
          <a:sy n="65" d="100"/>
        </p:scale>
        <p:origin x="-6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h-TH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th-TH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h-TH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6DCE88-4A61-4717-95D7-91265DB9B0C9}" type="slidenum">
              <a:rPr lang="en-US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h-TH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th-TH"/>
          </a:p>
        </p:txBody>
      </p:sp>
      <p:sp>
        <p:nvSpPr>
          <p:cNvPr id="1013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h-TH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EF96568-13DB-4552-B4AB-84D4F78FE669}" type="slidenum">
              <a:rPr lang="en-US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A87730-D3FF-4A8D-9F68-3A1A2AACAF5C}" type="slidenum">
              <a:rPr lang="en-US"/>
              <a:pPr/>
              <a:t>4</a:t>
            </a:fld>
            <a:endParaRPr lang="th-TH"/>
          </a:p>
        </p:txBody>
      </p:sp>
      <p:sp>
        <p:nvSpPr>
          <p:cNvPr id="1034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3D10B7-F585-426E-94D1-433484945D6D}" type="slidenum">
              <a:rPr lang="en-US"/>
              <a:pPr/>
              <a:t>5</a:t>
            </a:fld>
            <a:endParaRPr lang="th-TH"/>
          </a:p>
        </p:txBody>
      </p:sp>
      <p:sp>
        <p:nvSpPr>
          <p:cNvPr id="102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6" name="Rectangle 44"/>
          <p:cNvSpPr>
            <a:spLocks noChangeArrowheads="1"/>
          </p:cNvSpPr>
          <p:nvPr/>
        </p:nvSpPr>
        <p:spPr bwMode="ltGray">
          <a:xfrm>
            <a:off x="0" y="1484313"/>
            <a:ext cx="9144000" cy="863600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46275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562100"/>
            <a:ext cx="8001000" cy="6858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 algn="l"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</a:t>
            </a:r>
            <a:br>
              <a:rPr lang="en-US"/>
            </a:br>
            <a:r>
              <a:rPr lang="en-US"/>
              <a:t>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57200" y="2514600"/>
            <a:ext cx="5334000" cy="457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20" name="Text Box 48"/>
          <p:cNvSpPr txBox="1">
            <a:spLocks noChangeArrowheads="1"/>
          </p:cNvSpPr>
          <p:nvPr/>
        </p:nvSpPr>
        <p:spPr bwMode="auto">
          <a:xfrm>
            <a:off x="457200" y="5789613"/>
            <a:ext cx="1230313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Company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LOGO</a:t>
            </a:r>
          </a:p>
        </p:txBody>
      </p:sp>
      <p:grpSp>
        <p:nvGrpSpPr>
          <p:cNvPr id="3123" name="Group 51"/>
          <p:cNvGrpSpPr>
            <a:grpSpLocks/>
          </p:cNvGrpSpPr>
          <p:nvPr/>
        </p:nvGrpSpPr>
        <p:grpSpPr bwMode="auto">
          <a:xfrm>
            <a:off x="7812088" y="1012825"/>
            <a:ext cx="958850" cy="976313"/>
            <a:chOff x="4921" y="638"/>
            <a:chExt cx="604" cy="615"/>
          </a:xfrm>
        </p:grpSpPr>
        <p:sp>
          <p:nvSpPr>
            <p:cNvPr id="3118" name="Oval 46"/>
            <p:cNvSpPr>
              <a:spLocks noChangeArrowheads="1"/>
            </p:cNvSpPr>
            <p:nvPr userDrawn="1"/>
          </p:nvSpPr>
          <p:spPr bwMode="ltGray">
            <a:xfrm>
              <a:off x="4921" y="638"/>
              <a:ext cx="604" cy="61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pic>
          <p:nvPicPr>
            <p:cNvPr id="3121" name="Picture 49" descr="5"/>
            <p:cNvPicPr>
              <a:picLocks noChangeAspect="1" noChangeArrowheads="1" noCrop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950" y="672"/>
              <a:ext cx="546" cy="55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8F34D7-4298-4EF2-AABA-CC61BB26AB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6C22BF-3BD4-4A48-83C9-3FC083E14A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005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0005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F6E7A9-4E32-4E97-930B-2DB2DD09CA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ท้ายกระดาษ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B7F38D-9522-490E-A53B-9BD0B7F541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E9F65C-78F8-45EB-9FAE-A35EE43CF1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ท้ายกระดาษ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452F9F-E078-40E1-9B5F-88D49D4BD1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DF904F5-A671-48E6-84A8-2E88FC53E9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2BF093-64A8-4F49-A8DD-3965ABB80E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9A8C8B-E1C6-405D-94D6-8D35E151C1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152400"/>
            <a:ext cx="2286000" cy="62484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0" y="152400"/>
            <a:ext cx="6705600" cy="62484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29401A-853B-437A-B046-9B920B23C4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Rectangle 48"/>
          <p:cNvSpPr>
            <a:spLocks noChangeArrowheads="1"/>
          </p:cNvSpPr>
          <p:nvPr/>
        </p:nvSpPr>
        <p:spPr bwMode="ltGray">
          <a:xfrm flipV="1">
            <a:off x="0" y="1065213"/>
            <a:ext cx="9144000" cy="873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aphicFrame>
        <p:nvGraphicFramePr>
          <p:cNvPr id="1067" name="Object 43"/>
          <p:cNvGraphicFramePr>
            <a:graphicFrameLocks noChangeAspect="1"/>
          </p:cNvGraphicFramePr>
          <p:nvPr/>
        </p:nvGraphicFramePr>
        <p:xfrm>
          <a:off x="0" y="0"/>
          <a:ext cx="9144000" cy="1052513"/>
        </p:xfrm>
        <a:graphic>
          <a:graphicData uri="http://schemas.openxmlformats.org/presentationml/2006/ole">
            <p:oleObj spid="_x0000_s1067" name="Image" r:id="rId14" imgW="15288889" imgH="1955556" progId="Photoshop.Image.7">
              <p:embed/>
            </p:oleObj>
          </a:graphicData>
        </a:graphic>
      </p:graphicFrame>
      <p:sp>
        <p:nvSpPr>
          <p:cNvPr id="1068" name="Line 44"/>
          <p:cNvSpPr>
            <a:spLocks noChangeShapeType="1"/>
          </p:cNvSpPr>
          <p:nvPr/>
        </p:nvSpPr>
        <p:spPr bwMode="ltGray">
          <a:xfrm>
            <a:off x="0" y="1096963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486525"/>
            <a:ext cx="28956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n-lt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6600" y="6480175"/>
            <a:ext cx="21336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latin typeface="+mn-lt"/>
              </a:defRPr>
            </a:lvl1pPr>
          </a:lstStyle>
          <a:p>
            <a:fld id="{26E56ED1-D26E-4901-BE1E-2582D16C649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0" y="152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74" name="Group 50"/>
          <p:cNvGrpSpPr>
            <a:grpSpLocks/>
          </p:cNvGrpSpPr>
          <p:nvPr/>
        </p:nvGrpSpPr>
        <p:grpSpPr bwMode="auto">
          <a:xfrm>
            <a:off x="7885113" y="620713"/>
            <a:ext cx="958850" cy="976312"/>
            <a:chOff x="4967" y="391"/>
            <a:chExt cx="604" cy="615"/>
          </a:xfrm>
        </p:grpSpPr>
        <p:sp>
          <p:nvSpPr>
            <p:cNvPr id="1070" name="Oval 46"/>
            <p:cNvSpPr>
              <a:spLocks noChangeArrowheads="1"/>
            </p:cNvSpPr>
            <p:nvPr userDrawn="1"/>
          </p:nvSpPr>
          <p:spPr bwMode="ltGray">
            <a:xfrm>
              <a:off x="4967" y="391"/>
              <a:ext cx="604" cy="61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pic>
          <p:nvPicPr>
            <p:cNvPr id="1073" name="Picture 49" descr="5"/>
            <p:cNvPicPr>
              <a:picLocks noChangeAspect="1" noChangeArrowheads="1" noCrop="1"/>
            </p:cNvPicPr>
            <p:nvPr userDrawn="1"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992" y="431"/>
              <a:ext cx="546" cy="557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524000"/>
            <a:ext cx="7696200" cy="762000"/>
          </a:xfrm>
        </p:spPr>
        <p:txBody>
          <a:bodyPr/>
          <a:lstStyle/>
          <a:p>
            <a:pPr algn="ctr"/>
            <a:r>
              <a:rPr lang="th-TH" sz="8800" dirty="0" smtClean="0">
                <a:solidFill>
                  <a:srgbClr val="FFFFCC"/>
                </a:solidFill>
                <a:cs typeface="Angsana New" pitchFamily="18" charset="-34"/>
              </a:rPr>
              <a:t>วิชา</a:t>
            </a:r>
            <a:r>
              <a:rPr lang="en-US" sz="8800" dirty="0" smtClean="0">
                <a:solidFill>
                  <a:srgbClr val="FFFFCC"/>
                </a:solidFill>
                <a:cs typeface="Angsana New" pitchFamily="18" charset="-34"/>
              </a:rPr>
              <a:t> </a:t>
            </a:r>
            <a:r>
              <a:rPr lang="th-TH" sz="8800" dirty="0">
                <a:solidFill>
                  <a:srgbClr val="FFFFCC"/>
                </a:solidFill>
                <a:cs typeface="Angsana New" pitchFamily="18" charset="-34"/>
              </a:rPr>
              <a:t>ธุรกิจทั่วไป </a:t>
            </a:r>
            <a:endParaRPr lang="en-US" sz="8800" dirty="0"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76400" y="1676400"/>
            <a:ext cx="563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/>
              <a:t>เสนอ</a:t>
            </a:r>
          </a:p>
          <a:p>
            <a:pPr algn="ctr"/>
            <a:r>
              <a:rPr lang="th-TH" sz="5400" b="1" dirty="0" smtClean="0"/>
              <a:t>อ. รุ่งอรุณ  เปรมศรี</a:t>
            </a:r>
            <a:endParaRPr lang="th-TH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3657600"/>
            <a:ext cx="6172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จัดทำโดย</a:t>
            </a:r>
          </a:p>
          <a:p>
            <a:pPr algn="ctr"/>
            <a:r>
              <a:rPr lang="th-TH" sz="4000" b="1" dirty="0" smtClean="0"/>
              <a:t>นางสาว  </a:t>
            </a:r>
            <a:r>
              <a:rPr lang="th-TH" sz="4000" b="1" dirty="0" err="1" smtClean="0"/>
              <a:t>รุจิฬา</a:t>
            </a:r>
            <a:r>
              <a:rPr lang="th-TH" sz="4000" b="1" dirty="0" smtClean="0"/>
              <a:t>  ใจตา</a:t>
            </a:r>
          </a:p>
          <a:p>
            <a:pPr algn="ctr"/>
            <a:r>
              <a:rPr lang="th-TH" sz="4000" b="1" dirty="0" smtClean="0"/>
              <a:t>แผนก คอมพิวเตอร์</a:t>
            </a:r>
            <a:r>
              <a:rPr lang="th-TH" sz="4000" b="1" dirty="0" err="1" smtClean="0"/>
              <a:t>ธุจ</a:t>
            </a:r>
            <a:r>
              <a:rPr lang="th-TH" sz="4000" b="1" dirty="0" smtClean="0"/>
              <a:t>กิจ  รหัส </a:t>
            </a:r>
            <a:r>
              <a:rPr lang="en-US" sz="4000" b="1" dirty="0" smtClean="0"/>
              <a:t>090</a:t>
            </a:r>
            <a:r>
              <a:rPr lang="th-TH" sz="4000" b="1" dirty="0" smtClean="0"/>
              <a:t> </a:t>
            </a:r>
            <a:endParaRPr lang="th-TH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>
                <a:cs typeface="Angsana New" pitchFamily="18" charset="-34"/>
              </a:rPr>
              <a:t>ความหมายของธุรกิจ</a:t>
            </a:r>
            <a:endParaRPr lang="en-US" sz="4400">
              <a:cs typeface="Angsana New" pitchFamily="18" charset="-34"/>
            </a:endParaRPr>
          </a:p>
        </p:txBody>
      </p:sp>
      <p:sp>
        <p:nvSpPr>
          <p:cNvPr id="84999" name="AutoShape 7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85015" name="Rectangle 23"/>
          <p:cNvSpPr>
            <a:spLocks noChangeArrowheads="1"/>
          </p:cNvSpPr>
          <p:nvPr/>
        </p:nvSpPr>
        <p:spPr bwMode="auto">
          <a:xfrm rot="10800000" flipV="1">
            <a:off x="836613" y="2643188"/>
            <a:ext cx="7392987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3200" b="1">
                <a:latin typeface="Angsana New" pitchFamily="18" charset="-34"/>
                <a:cs typeface="Angsana New" pitchFamily="18" charset="-34"/>
              </a:rPr>
              <a:t>	ในสมัยโบราณธุรกิจได้เริ่มขึ้นในลักษะของทางแลกเปลี่ยนสินค้าอย่างหนึ่งกับสินค้าอีกอย่างหนึ่ง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เช่น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เอาไข่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 10 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ใบ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มาแลกผลไม้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 5 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ผลเป็นต้น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ต่อมาการแลกเปลี่ยนขยายวงกว้างออกไปเรื่อย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ๆ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จนถึงปัจจุบันโดยใช้เงินเป็นสื่อกลางในการแลกเปลี่ยน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>
                <a:cs typeface="Angsana New" pitchFamily="18" charset="-34"/>
              </a:rPr>
              <a:t>ความหมายของธุรกิจ</a:t>
            </a:r>
            <a:endParaRPr lang="en-US" sz="4400">
              <a:cs typeface="Angsana New" pitchFamily="18" charset="-34"/>
            </a:endParaRPr>
          </a:p>
        </p:txBody>
      </p:sp>
      <p:sp>
        <p:nvSpPr>
          <p:cNvPr id="87043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 rot="10800000" flipV="1">
            <a:off x="609600" y="1995488"/>
            <a:ext cx="73977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3600" b="1">
                <a:cs typeface="Angsana New" pitchFamily="18" charset="-34"/>
              </a:rPr>
              <a:t>สรุปว่า</a:t>
            </a:r>
            <a:r>
              <a:rPr lang="en-US" sz="3600" b="1">
                <a:cs typeface="Angsana New" pitchFamily="18" charset="-34"/>
              </a:rPr>
              <a:t>  </a:t>
            </a:r>
            <a:r>
              <a:rPr lang="th-TH" sz="3600" b="1">
                <a:cs typeface="Angsana New" pitchFamily="18" charset="-34"/>
              </a:rPr>
              <a:t>ธุรกิจ</a:t>
            </a:r>
            <a:r>
              <a:rPr lang="en-US" sz="3600" b="1">
                <a:cs typeface="Angsana New" pitchFamily="18" charset="-34"/>
              </a:rPr>
              <a:t>  </a:t>
            </a:r>
            <a:r>
              <a:rPr lang="th-TH" sz="3600" b="1">
                <a:cs typeface="Angsana New" pitchFamily="18" charset="-34"/>
              </a:rPr>
              <a:t>หมายถึง</a:t>
            </a:r>
            <a:r>
              <a:rPr lang="en-US" sz="3600" b="1">
                <a:cs typeface="Angsana New" pitchFamily="18" charset="-34"/>
              </a:rPr>
              <a:t>  </a:t>
            </a:r>
            <a:r>
              <a:rPr lang="th-TH" sz="3600" b="1">
                <a:cs typeface="Angsana New" pitchFamily="18" charset="-34"/>
              </a:rPr>
              <a:t>กิจกรรมใดก็ตามที่ทำให้เกิดสินค้าและบริการขึ้นและมีการแลกเปลี่ยนซื้อขายกันและมีวัตถุประสงค์จะได้ประโยชน์จากการกระทำกิจกรรมนั้น</a:t>
            </a:r>
            <a:r>
              <a:rPr lang="en-US" sz="3600" b="1">
                <a:cs typeface="Angsana New" pitchFamily="18" charset="-34"/>
              </a:rPr>
              <a:t> </a:t>
            </a:r>
            <a:r>
              <a:rPr lang="th-TH" sz="3600" b="1">
                <a:cs typeface="Angsana New" pitchFamily="18" charset="-34"/>
              </a:rPr>
              <a:t>คือ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1143000" y="3962400"/>
            <a:ext cx="569912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533400" indent="-533400">
              <a:spcBef>
                <a:spcPct val="20000"/>
              </a:spcBef>
              <a:buSzPct val="65000"/>
              <a:buFont typeface="Wingdings" pitchFamily="2" charset="2"/>
              <a:buChar char="Ø"/>
            </a:pPr>
            <a:r>
              <a:rPr lang="th-TH" sz="2800" b="1">
                <a:latin typeface="Angsana New" pitchFamily="18" charset="-34"/>
                <a:cs typeface="Angsana New" pitchFamily="18" charset="-34"/>
              </a:rPr>
              <a:t>มีการผลิตสินค้าหรือบริการ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</a:t>
            </a:r>
          </a:p>
          <a:p>
            <a:pPr marL="533400" indent="-533400">
              <a:spcBef>
                <a:spcPct val="20000"/>
              </a:spcBef>
              <a:buSzPct val="65000"/>
              <a:buFont typeface="Wingdings" pitchFamily="2" charset="2"/>
              <a:buChar char="Ø"/>
            </a:pPr>
            <a:r>
              <a:rPr lang="th-TH" sz="2800" b="1">
                <a:latin typeface="Angsana New" pitchFamily="18" charset="-34"/>
                <a:cs typeface="Angsana New" pitchFamily="18" charset="-34"/>
              </a:rPr>
              <a:t>มีการซื้อขาย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แลกเปลี่ยน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จำหน่ายและกระจายสินค้า</a:t>
            </a:r>
          </a:p>
          <a:p>
            <a:pPr marL="533400" indent="-533400">
              <a:spcBef>
                <a:spcPct val="20000"/>
              </a:spcBef>
              <a:buSzPct val="65000"/>
              <a:buFont typeface="Wingdings" pitchFamily="2" charset="2"/>
              <a:buChar char="Ø"/>
            </a:pPr>
            <a:r>
              <a:rPr lang="th-TH" sz="2800" b="1">
                <a:latin typeface="Angsana New" pitchFamily="18" charset="-34"/>
                <a:cs typeface="Angsana New" pitchFamily="18" charset="-34"/>
              </a:rPr>
              <a:t>มีประโยชน์จากกิจกรรม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(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กำไร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)</a:t>
            </a:r>
            <a:endParaRPr lang="th-TH" sz="2800">
              <a:latin typeface="Angsana New" pitchFamily="18" charset="-34"/>
              <a:cs typeface="Angsana New" pitchFamily="18" charset="-34"/>
            </a:endParaRPr>
          </a:p>
          <a:p>
            <a:pPr marL="533400" indent="-533400"/>
            <a:endParaRPr lang="th-TH" sz="280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>
                <a:cs typeface="Angsana New" pitchFamily="18" charset="-34"/>
              </a:rPr>
              <a:t>ความหมายของธุรกิจ</a:t>
            </a:r>
            <a:endParaRPr lang="en-US" sz="4400">
              <a:cs typeface="Angsana New" pitchFamily="18" charset="-34"/>
            </a:endParaRPr>
          </a:p>
        </p:txBody>
      </p:sp>
      <p:sp>
        <p:nvSpPr>
          <p:cNvPr id="88067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 rot="10800000" flipV="1">
            <a:off x="609600" y="1828800"/>
            <a:ext cx="7399338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en-US" sz="3200" b="1">
                <a:cs typeface="AngsanaUPC" pitchFamily="18" charset="-34"/>
              </a:rPr>
              <a:t>	</a:t>
            </a:r>
            <a:r>
              <a:rPr lang="th-TH" sz="3200" b="1">
                <a:cs typeface="AngsanaUPC" pitchFamily="18" charset="-34"/>
              </a:rPr>
              <a:t>สินค้า</a:t>
            </a:r>
            <a:r>
              <a:rPr lang="en-US" sz="3200" b="1">
                <a:cs typeface="AngsanaUPC" pitchFamily="18" charset="-34"/>
              </a:rPr>
              <a:t>  (Goods)  </a:t>
            </a:r>
            <a:r>
              <a:rPr lang="th-TH" sz="3200" b="1">
                <a:cs typeface="AngsanaUPC" pitchFamily="18" charset="-34"/>
              </a:rPr>
              <a:t>คือสิ่งของที่มีตัวตน</a:t>
            </a:r>
            <a:r>
              <a:rPr lang="en-US" sz="3200" b="1">
                <a:cs typeface="AngsanaUPC" pitchFamily="18" charset="-34"/>
              </a:rPr>
              <a:t>   </a:t>
            </a:r>
            <a:r>
              <a:rPr lang="th-TH" sz="3200" b="1">
                <a:cs typeface="AngsanaUPC" pitchFamily="18" charset="-34"/>
              </a:rPr>
              <a:t>มองเห็น</a:t>
            </a:r>
            <a:r>
              <a:rPr lang="en-US" sz="3200" b="1">
                <a:cs typeface="AngsanaUPC" pitchFamily="18" charset="-34"/>
              </a:rPr>
              <a:t>  </a:t>
            </a:r>
            <a:r>
              <a:rPr lang="th-TH" sz="3200" b="1">
                <a:cs typeface="AngsanaUPC" pitchFamily="18" charset="-34"/>
              </a:rPr>
              <a:t>จับต้องได้แก่</a:t>
            </a:r>
            <a:r>
              <a:rPr lang="en-US" sz="3200" b="1">
                <a:cs typeface="AngsanaUPC" pitchFamily="18" charset="-34"/>
              </a:rPr>
              <a:t>  </a:t>
            </a:r>
            <a:r>
              <a:rPr lang="th-TH" sz="3200" b="1">
                <a:cs typeface="AngsanaUPC" pitchFamily="18" charset="-34"/>
              </a:rPr>
              <a:t>เสื้อผ้า</a:t>
            </a:r>
            <a:r>
              <a:rPr lang="en-US" sz="3200" b="1">
                <a:cs typeface="AngsanaUPC" pitchFamily="18" charset="-34"/>
              </a:rPr>
              <a:t>  </a:t>
            </a:r>
            <a:r>
              <a:rPr lang="th-TH" sz="3200" b="1">
                <a:cs typeface="AngsanaUPC" pitchFamily="18" charset="-34"/>
              </a:rPr>
              <a:t>อาหาร</a:t>
            </a:r>
            <a:r>
              <a:rPr lang="en-US" sz="3200" b="1">
                <a:cs typeface="AngsanaUPC" pitchFamily="18" charset="-34"/>
              </a:rPr>
              <a:t>  </a:t>
            </a:r>
            <a:r>
              <a:rPr lang="th-TH" sz="3200" b="1">
                <a:cs typeface="AngsanaUPC" pitchFamily="18" charset="-34"/>
              </a:rPr>
              <a:t>สิ่งของ</a:t>
            </a:r>
            <a:r>
              <a:rPr lang="en-US" sz="3200" b="1">
                <a:cs typeface="AngsanaUPC" pitchFamily="18" charset="-34"/>
              </a:rPr>
              <a:t>  </a:t>
            </a:r>
            <a:r>
              <a:rPr lang="th-TH" sz="3200" b="1">
                <a:cs typeface="AngsanaUPC" pitchFamily="18" charset="-34"/>
              </a:rPr>
              <a:t>เครื่องใช้ต่าง</a:t>
            </a:r>
            <a:r>
              <a:rPr lang="en-US" sz="3200" b="1">
                <a:cs typeface="AngsanaUPC" pitchFamily="18" charset="-34"/>
              </a:rPr>
              <a:t> </a:t>
            </a:r>
            <a:r>
              <a:rPr lang="th-TH" sz="3200" b="1">
                <a:cs typeface="AngsanaUPC" pitchFamily="18" charset="-34"/>
              </a:rPr>
              <a:t>ๆ</a:t>
            </a:r>
            <a:r>
              <a:rPr lang="th-TH" sz="3200">
                <a:cs typeface="AngsanaUPC" pitchFamily="18" charset="-34"/>
              </a:rPr>
              <a:t> 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0" y="3657600"/>
            <a:ext cx="83058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33400" indent="-533400" algn="thaiDist">
              <a:spcBef>
                <a:spcPct val="20000"/>
              </a:spcBef>
              <a:buSzPct val="65000"/>
              <a:buFont typeface="Wingdings" pitchFamily="2" charset="2"/>
              <a:buNone/>
            </a:pPr>
            <a:r>
              <a:rPr lang="th-TH" sz="3200" b="1">
                <a:cs typeface="Angsana New" pitchFamily="18" charset="-34"/>
              </a:rPr>
              <a:t>		</a:t>
            </a:r>
            <a:r>
              <a:rPr lang="th-TH" sz="3200" b="1"/>
              <a:t>บริการ</a:t>
            </a:r>
            <a:r>
              <a:rPr lang="en-US" sz="3200" b="1"/>
              <a:t>  (Services)  </a:t>
            </a:r>
            <a:r>
              <a:rPr lang="th-TH" sz="3200" b="1"/>
              <a:t>คือสินค้าที่ไม่มีตัวตน</a:t>
            </a:r>
            <a:r>
              <a:rPr lang="en-US" sz="3200" b="1"/>
              <a:t>  </a:t>
            </a:r>
            <a:r>
              <a:rPr lang="th-TH" sz="3200" b="1"/>
              <a:t>มองไม่เห็น</a:t>
            </a:r>
            <a:r>
              <a:rPr lang="en-US" sz="3200" b="1"/>
              <a:t>  </a:t>
            </a:r>
            <a:r>
              <a:rPr lang="th-TH" sz="3200" b="1"/>
              <a:t>จับต้องไม่ได้</a:t>
            </a:r>
            <a:r>
              <a:rPr lang="en-US" sz="3200" b="1"/>
              <a:t>  </a:t>
            </a:r>
            <a:r>
              <a:rPr lang="th-TH" sz="3200" b="1"/>
              <a:t>มีการกำหนดราคาซื้อขายกัน</a:t>
            </a:r>
            <a:r>
              <a:rPr lang="en-US" sz="3200" b="1"/>
              <a:t>  </a:t>
            </a:r>
            <a:r>
              <a:rPr lang="th-TH" sz="3200" b="1"/>
              <a:t>ได้แก่</a:t>
            </a:r>
            <a:r>
              <a:rPr lang="en-US" sz="3200" b="1"/>
              <a:t>  </a:t>
            </a:r>
            <a:r>
              <a:rPr lang="th-TH" sz="3200" b="1"/>
              <a:t>การขนส่ง</a:t>
            </a:r>
            <a:r>
              <a:rPr lang="en-US" sz="3200" b="1"/>
              <a:t>  </a:t>
            </a:r>
            <a:r>
              <a:rPr lang="th-TH" sz="3200" b="1"/>
              <a:t>บริการด้านการติดต่อสื่อสาร</a:t>
            </a:r>
            <a:r>
              <a:rPr lang="en-US" sz="3200" b="1"/>
              <a:t>  </a:t>
            </a:r>
            <a:r>
              <a:rPr lang="th-TH" sz="3200" b="1"/>
              <a:t>การโฆษณา</a:t>
            </a:r>
            <a:r>
              <a:rPr lang="en-US" sz="3200" b="1"/>
              <a:t>  </a:t>
            </a:r>
            <a:r>
              <a:rPr lang="th-TH" sz="3200" b="1"/>
              <a:t>ประชาสัมพันธ์</a:t>
            </a:r>
            <a:r>
              <a:rPr lang="en-US" sz="3200" b="1"/>
              <a:t>  </a:t>
            </a:r>
            <a:r>
              <a:rPr lang="th-TH" sz="3200" b="1"/>
              <a:t>บริการของโรงแรม</a:t>
            </a:r>
            <a:r>
              <a:rPr lang="en-US" sz="3200" b="1"/>
              <a:t> </a:t>
            </a:r>
            <a:r>
              <a:rPr lang="th-TH" sz="3200" b="1"/>
              <a:t>ภัตตาคาร</a:t>
            </a:r>
            <a:r>
              <a:rPr lang="en-US" sz="3200" b="1"/>
              <a:t> </a:t>
            </a:r>
            <a:r>
              <a:rPr lang="th-TH" sz="3200" b="1"/>
              <a:t>บริการการท่องเที่ยว</a:t>
            </a:r>
            <a:r>
              <a:rPr lang="en-US" sz="3200" b="1"/>
              <a:t> </a:t>
            </a:r>
            <a:r>
              <a:rPr lang="th-TH" sz="3200" b="1"/>
              <a:t>สถานเริงรมณ์</a:t>
            </a:r>
            <a:r>
              <a:rPr lang="en-US" sz="3200" b="1"/>
              <a:t>  </a:t>
            </a:r>
            <a:r>
              <a:rPr lang="th-TH" sz="3200" b="1"/>
              <a:t>บริการซ่อมแซม</a:t>
            </a:r>
            <a:r>
              <a:rPr lang="en-US" sz="3200" b="1"/>
              <a:t>  </a:t>
            </a:r>
            <a:r>
              <a:rPr lang="th-TH" sz="3200" b="1"/>
              <a:t>ซักรีด</a:t>
            </a:r>
            <a:r>
              <a:rPr lang="en-US" sz="3200" b="1"/>
              <a:t>  </a:t>
            </a:r>
            <a:r>
              <a:rPr lang="th-TH" sz="3200" b="1"/>
              <a:t>บริการด้านการเงิน</a:t>
            </a:r>
            <a:r>
              <a:rPr lang="en-US" sz="3200" b="1"/>
              <a:t>  </a:t>
            </a:r>
            <a:r>
              <a:rPr lang="th-TH" sz="3200" b="1"/>
              <a:t>เป็นต้น</a:t>
            </a:r>
            <a:r>
              <a:rPr lang="th-TH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>
                <a:cs typeface="Angsana New" pitchFamily="18" charset="-34"/>
              </a:rPr>
              <a:t>วัตถุประสงค์ของธุรกิจ</a:t>
            </a:r>
            <a:r>
              <a:rPr lang="en-US"/>
              <a:t> </a:t>
            </a:r>
          </a:p>
        </p:txBody>
      </p:sp>
      <p:sp>
        <p:nvSpPr>
          <p:cNvPr id="89091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 rot="10800000" flipV="1">
            <a:off x="608013" y="1582738"/>
            <a:ext cx="7546975" cy="38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r>
              <a:rPr lang="en-US" sz="2800" b="1">
                <a:latin typeface="Angsana New" pitchFamily="18" charset="-34"/>
                <a:cs typeface="Angsana New" pitchFamily="18" charset="-34"/>
              </a:rPr>
              <a:t>1. 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ธุรกิจต้องการความอยู่รอด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(surbival)  </a:t>
            </a:r>
          </a:p>
          <a:p>
            <a:r>
              <a:rPr lang="en-US" sz="2800" b="1">
                <a:latin typeface="Angsana New" pitchFamily="18" charset="-34"/>
                <a:cs typeface="Angsana New" pitchFamily="18" charset="-34"/>
              </a:rPr>
              <a:t>   	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เจ้าของกิจการ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เมื่อได้ลงทุนลงแรงไปแล้วก็ต้องดำเนินกิจการต่อไปเรื่อยๆ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เพื่อผลิตสินค้าและบริการเพื่อสนองความต้องการของประชาชนและความต้องการนี้ไม่มีที่สิ้นสุดมีแต่จะเพิ่มขึ้น</a:t>
            </a:r>
            <a:endParaRPr lang="en-US" sz="2800">
              <a:latin typeface="Angsana New" pitchFamily="18" charset="-34"/>
              <a:cs typeface="Angsana New" pitchFamily="18" charset="-34"/>
            </a:endParaRPr>
          </a:p>
          <a:p>
            <a:endParaRPr lang="en-US" sz="2800">
              <a:latin typeface="Angsana New" pitchFamily="18" charset="-34"/>
              <a:cs typeface="Angsana New" pitchFamily="18" charset="-34"/>
            </a:endParaRPr>
          </a:p>
          <a:p>
            <a:r>
              <a:rPr lang="en-US" sz="2800" b="1">
                <a:latin typeface="Angsana New" pitchFamily="18" charset="-34"/>
                <a:cs typeface="Angsana New" pitchFamily="18" charset="-34"/>
              </a:rPr>
              <a:t>2.  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ธุรกิจต้องเจริญเติบโต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(Growth) </a:t>
            </a:r>
          </a:p>
          <a:p>
            <a:r>
              <a:rPr lang="en-US" sz="2800" b="1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เมื่อธุรกิจอยู่รอดแล้ว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ยังต้องการเจริญเติบโตนั้นคือต้องขยายขนาดของธุรกิจต้องผลิตสินค้าและบริการเพิ่มขึ้นมีพนักงาน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ฐานะทางการเงินและมีสินทรัพย์เพิ่มมากขึ้น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>
                <a:cs typeface="Angsana New" pitchFamily="18" charset="-34"/>
              </a:rPr>
              <a:t>วัตถุประสงค์ของธุรกิจ</a:t>
            </a:r>
            <a:r>
              <a:rPr lang="en-US"/>
              <a:t> </a:t>
            </a:r>
          </a:p>
        </p:txBody>
      </p:sp>
      <p:sp>
        <p:nvSpPr>
          <p:cNvPr id="90115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 rot="10800000" flipV="1">
            <a:off x="606425" y="2011363"/>
            <a:ext cx="7548563" cy="298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r>
              <a:rPr lang="en-US" sz="2800" b="1"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  ต้องมีกำไร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(Profit) </a:t>
            </a:r>
          </a:p>
          <a:p>
            <a:r>
              <a:rPr lang="en-US" sz="2800" b="1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กำไร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คือ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ผลตอบแทนของการลงทุนลงแรงและเป็นเครื่องจูงใจให้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กระทำกิจการต่อไป</a:t>
            </a:r>
          </a:p>
          <a:p>
            <a:endParaRPr lang="en-US" sz="2800">
              <a:latin typeface="Angsana New" pitchFamily="18" charset="-34"/>
              <a:cs typeface="Angsana New" pitchFamily="18" charset="-34"/>
            </a:endParaRPr>
          </a:p>
          <a:p>
            <a:r>
              <a:rPr lang="en-US" sz="2800" b="1">
                <a:latin typeface="Angsana New" pitchFamily="18" charset="-34"/>
                <a:cs typeface="Angsana New" pitchFamily="18" charset="-34"/>
              </a:rPr>
              <a:t>4.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ธุรกิจต้องรับผิดชอบต่อสังคม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(Social Responsibilities)          	</a:t>
            </a:r>
            <a:endParaRPr lang="th-TH" sz="2800" b="1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b="1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ธุรกิจต้องให้ความเป็นธรรมต่อลูกค้าและสังคม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รับผิดชอบต่อสินค้าที่ตน</a:t>
            </a:r>
            <a:r>
              <a:rPr lang="en-US" sz="280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ผลิตอยู่ต่อสภาพแวดล้อมและต้องช่วยพัฒนาสังคมและชีวิตความเป็นอยู่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>
                <a:cs typeface="Angsana New" pitchFamily="18" charset="-34"/>
              </a:rPr>
              <a:t>ประโยชน์และความสำคัญของธุรกิจ</a:t>
            </a:r>
            <a:r>
              <a:rPr lang="th-TH"/>
              <a:t> </a:t>
            </a:r>
            <a:endParaRPr lang="en-US"/>
          </a:p>
        </p:txBody>
      </p:sp>
      <p:sp>
        <p:nvSpPr>
          <p:cNvPr id="91139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 rot="10800000" flipV="1">
            <a:off x="1371600" y="2286000"/>
            <a:ext cx="6784975" cy="341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r>
              <a:rPr lang="en-US" sz="3200">
                <a:latin typeface="Angsana New" pitchFamily="18" charset="-34"/>
                <a:cs typeface="Angsana New" pitchFamily="18" charset="-34"/>
              </a:rPr>
              <a:t>1.  </a:t>
            </a:r>
            <a:r>
              <a:rPr lang="th-TH" sz="3200">
                <a:latin typeface="Angsana New" pitchFamily="18" charset="-34"/>
                <a:cs typeface="Angsana New" pitchFamily="18" charset="-34"/>
              </a:rPr>
              <a:t>ธุรกิจผลิตสินค้าและบริการเพื่อความต้องการของมนุษย์</a:t>
            </a:r>
            <a:r>
              <a:rPr lang="en-US" sz="3200"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3200">
                <a:latin typeface="Angsana New" pitchFamily="18" charset="-34"/>
                <a:cs typeface="Angsana New" pitchFamily="18" charset="-34"/>
              </a:rPr>
            </a:br>
            <a:r>
              <a:rPr lang="en-US" sz="3200">
                <a:latin typeface="Angsana New" pitchFamily="18" charset="-34"/>
                <a:cs typeface="Angsana New" pitchFamily="18" charset="-34"/>
              </a:rPr>
              <a:t>2.  </a:t>
            </a:r>
            <a:r>
              <a:rPr lang="th-TH" sz="3200">
                <a:latin typeface="Angsana New" pitchFamily="18" charset="-34"/>
                <a:cs typeface="Angsana New" pitchFamily="18" charset="-34"/>
              </a:rPr>
              <a:t>ธุรกิจช่วยกระจายสินค้าจากผู้ผลิตไปสู่ผู้บริโภค</a:t>
            </a:r>
            <a:endParaRPr lang="en-US" sz="320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>
                <a:latin typeface="Angsana New" pitchFamily="18" charset="-34"/>
                <a:cs typeface="Angsana New" pitchFamily="18" charset="-34"/>
              </a:rPr>
              <a:t>3.  </a:t>
            </a:r>
            <a:r>
              <a:rPr lang="th-TH" sz="3200">
                <a:latin typeface="Angsana New" pitchFamily="18" charset="-34"/>
                <a:cs typeface="Angsana New" pitchFamily="18" charset="-34"/>
              </a:rPr>
              <a:t>ธุรกิจช่วยให้คนมีงานทำ</a:t>
            </a:r>
            <a:endParaRPr lang="en-US" sz="320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>
                <a:latin typeface="Angsana New" pitchFamily="18" charset="-34"/>
                <a:cs typeface="Angsana New" pitchFamily="18" charset="-34"/>
              </a:rPr>
              <a:t>4.  </a:t>
            </a:r>
            <a:r>
              <a:rPr lang="th-TH" sz="3200">
                <a:latin typeface="Angsana New" pitchFamily="18" charset="-34"/>
                <a:cs typeface="Angsana New" pitchFamily="18" charset="-34"/>
              </a:rPr>
              <a:t>ช่วยเสียภาษีให้รัฐบาล</a:t>
            </a:r>
            <a:endParaRPr lang="en-US" sz="320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>
                <a:latin typeface="Angsana New" pitchFamily="18" charset="-34"/>
                <a:cs typeface="Angsana New" pitchFamily="18" charset="-34"/>
              </a:rPr>
              <a:t>5.  </a:t>
            </a:r>
            <a:r>
              <a:rPr lang="th-TH" sz="3200">
                <a:latin typeface="Angsana New" pitchFamily="18" charset="-34"/>
                <a:cs typeface="Angsana New" pitchFamily="18" charset="-34"/>
              </a:rPr>
              <a:t>ธุรกิจช่วยพัฒนาบ้านเมือง</a:t>
            </a:r>
            <a:endParaRPr lang="en-US" sz="320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>
                <a:latin typeface="Angsana New" pitchFamily="18" charset="-34"/>
                <a:cs typeface="Angsana New" pitchFamily="18" charset="-34"/>
              </a:rPr>
              <a:t>6.  </a:t>
            </a:r>
            <a:r>
              <a:rPr lang="th-TH" sz="3200">
                <a:latin typeface="Angsana New" pitchFamily="18" charset="-34"/>
                <a:cs typeface="Angsana New" pitchFamily="18" charset="-34"/>
              </a:rPr>
              <a:t>ธุรกิจช่วยพัฒนาเศรษฐกิจของชาติ</a:t>
            </a:r>
            <a:r>
              <a:rPr lang="en-US" sz="3200"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3200">
                <a:latin typeface="Angsana New" pitchFamily="18" charset="-34"/>
                <a:cs typeface="Angsana New" pitchFamily="18" charset="-34"/>
              </a:rPr>
            </a:br>
            <a:endParaRPr lang="th-TH" sz="320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หน้าที่ของธุรกิจ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93188" name="Group 4"/>
          <p:cNvGrpSpPr>
            <a:grpSpLocks/>
          </p:cNvGrpSpPr>
          <p:nvPr/>
        </p:nvGrpSpPr>
        <p:grpSpPr bwMode="auto">
          <a:xfrm>
            <a:off x="2133600" y="1905000"/>
            <a:ext cx="4724400" cy="685800"/>
            <a:chOff x="1296" y="1824"/>
            <a:chExt cx="2976" cy="432"/>
          </a:xfrm>
        </p:grpSpPr>
        <p:sp>
          <p:nvSpPr>
            <p:cNvPr id="93189" name="AutoShape 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tint val="21176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190" name="AutoShape 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191" name="Text Box 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การผลิต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93192" name="Text Box 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93193" name="Group 9"/>
          <p:cNvGrpSpPr>
            <a:grpSpLocks/>
          </p:cNvGrpSpPr>
          <p:nvPr/>
        </p:nvGrpSpPr>
        <p:grpSpPr bwMode="auto">
          <a:xfrm>
            <a:off x="2133600" y="2743200"/>
            <a:ext cx="4724400" cy="685800"/>
            <a:chOff x="1296" y="1824"/>
            <a:chExt cx="2976" cy="432"/>
          </a:xfrm>
        </p:grpSpPr>
        <p:sp>
          <p:nvSpPr>
            <p:cNvPr id="93194" name="AutoShape 1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195" name="AutoShape 1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196" name="Text Box 1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การจัดหาเงินทุน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93197" name="Text Box 1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93198" name="Group 14"/>
          <p:cNvGrpSpPr>
            <a:grpSpLocks/>
          </p:cNvGrpSpPr>
          <p:nvPr/>
        </p:nvGrpSpPr>
        <p:grpSpPr bwMode="auto">
          <a:xfrm>
            <a:off x="2133600" y="3581400"/>
            <a:ext cx="4724400" cy="685800"/>
            <a:chOff x="1296" y="1824"/>
            <a:chExt cx="2976" cy="432"/>
          </a:xfrm>
        </p:grpSpPr>
        <p:sp>
          <p:nvSpPr>
            <p:cNvPr id="93199" name="AutoShape 1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21176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200" name="AutoShape 1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201" name="Text Box 1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การจัดหาทรัพยากรด้านกำลังคน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93202" name="Text Box 1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93203" name="Group 19"/>
          <p:cNvGrpSpPr>
            <a:grpSpLocks/>
          </p:cNvGrpSpPr>
          <p:nvPr/>
        </p:nvGrpSpPr>
        <p:grpSpPr bwMode="auto">
          <a:xfrm>
            <a:off x="2133600" y="4495800"/>
            <a:ext cx="4724400" cy="685800"/>
            <a:chOff x="1296" y="1824"/>
            <a:chExt cx="2976" cy="432"/>
          </a:xfrm>
        </p:grpSpPr>
        <p:sp>
          <p:nvSpPr>
            <p:cNvPr id="93204" name="AutoShape 2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tint val="21176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205" name="AutoShape 2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93206" name="Text Box 2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การบริหารการตลาด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93207" name="Text Box 2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หน้าที่ของธุรกิจ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15716" name="Group 4"/>
          <p:cNvGrpSpPr>
            <a:grpSpLocks/>
          </p:cNvGrpSpPr>
          <p:nvPr/>
        </p:nvGrpSpPr>
        <p:grpSpPr bwMode="auto">
          <a:xfrm>
            <a:off x="228600" y="1219200"/>
            <a:ext cx="4724400" cy="685800"/>
            <a:chOff x="1296" y="1824"/>
            <a:chExt cx="2976" cy="432"/>
          </a:xfrm>
        </p:grpSpPr>
        <p:sp>
          <p:nvSpPr>
            <p:cNvPr id="115717" name="AutoShape 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tint val="21176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5718" name="AutoShape 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5719" name="Text Box 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การผลิต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5720" name="Text Box 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115736" name="Rectangle 24"/>
          <p:cNvSpPr>
            <a:spLocks noChangeArrowheads="1"/>
          </p:cNvSpPr>
          <p:nvPr/>
        </p:nvSpPr>
        <p:spPr bwMode="auto">
          <a:xfrm>
            <a:off x="685800" y="2286000"/>
            <a:ext cx="76962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400">
                <a:cs typeface="AngsanaUPC" pitchFamily="18" charset="-34"/>
              </a:rPr>
              <a:t>	กิจกรรมที่ทำให้เกิดสินค้าหรือบริการประกอบด้วย</a:t>
            </a:r>
            <a:r>
              <a:rPr lang="en-US" sz="2400">
                <a:cs typeface="AngsanaUPC" pitchFamily="18" charset="-34"/>
              </a:rPr>
              <a:t>  </a:t>
            </a:r>
            <a:r>
              <a:rPr lang="th-TH" sz="2400">
                <a:cs typeface="AngsanaUPC" pitchFamily="18" charset="-34"/>
              </a:rPr>
              <a:t>การจัดตั้งสถานที่ประกอบการ</a:t>
            </a:r>
            <a:r>
              <a:rPr lang="en-US" sz="2400">
                <a:cs typeface="AngsanaUPC" pitchFamily="18" charset="-34"/>
              </a:rPr>
              <a:t>  </a:t>
            </a:r>
            <a:r>
              <a:rPr lang="th-TH" sz="2400">
                <a:cs typeface="AngsanaUPC" pitchFamily="18" charset="-34"/>
              </a:rPr>
              <a:t>การติดตั้งเครื่องมือเครื่องจักร</a:t>
            </a:r>
            <a:r>
              <a:rPr lang="en-US" sz="2400">
                <a:cs typeface="AngsanaUPC" pitchFamily="18" charset="-34"/>
              </a:rPr>
              <a:t>  </a:t>
            </a:r>
            <a:r>
              <a:rPr lang="th-TH" sz="2400">
                <a:cs typeface="AngsanaUPC" pitchFamily="18" charset="-34"/>
              </a:rPr>
              <a:t>การจัดซื้อวัตถุดิบ</a:t>
            </a:r>
            <a:r>
              <a:rPr lang="en-US" sz="2400">
                <a:cs typeface="AngsanaUPC" pitchFamily="18" charset="-34"/>
              </a:rPr>
              <a:t>  </a:t>
            </a:r>
            <a:r>
              <a:rPr lang="th-TH" sz="2400">
                <a:cs typeface="AngsanaUPC" pitchFamily="18" charset="-34"/>
              </a:rPr>
              <a:t>การดำเนินการผลิต</a:t>
            </a:r>
            <a:r>
              <a:rPr lang="en-US" sz="2400">
                <a:cs typeface="AngsanaUPC" pitchFamily="18" charset="-34"/>
              </a:rPr>
              <a:t>  </a:t>
            </a:r>
            <a:r>
              <a:rPr lang="th-TH" sz="2400">
                <a:cs typeface="AngsanaUPC" pitchFamily="18" charset="-34"/>
              </a:rPr>
              <a:t>การเก็บรักษาวัสดุต่าง</a:t>
            </a:r>
            <a:r>
              <a:rPr lang="en-US" sz="2400">
                <a:cs typeface="AngsanaUPC" pitchFamily="18" charset="-34"/>
              </a:rPr>
              <a:t> </a:t>
            </a:r>
            <a:r>
              <a:rPr lang="th-TH" sz="2400">
                <a:cs typeface="AngsanaUPC" pitchFamily="18" charset="-34"/>
              </a:rPr>
              <a:t>ๆ</a:t>
            </a:r>
            <a:r>
              <a:rPr lang="en-US" sz="2400">
                <a:cs typeface="AngsanaUPC" pitchFamily="18" charset="-34"/>
              </a:rPr>
              <a:t> </a:t>
            </a:r>
            <a:r>
              <a:rPr lang="th-TH" sz="2400">
                <a:cs typeface="AngsanaUPC" pitchFamily="18" charset="-34"/>
              </a:rPr>
              <a:t>ในโรงงาน</a:t>
            </a:r>
            <a:r>
              <a:rPr lang="en-US" sz="2400">
                <a:cs typeface="AngsanaUPC" pitchFamily="18" charset="-34"/>
              </a:rPr>
              <a:t> </a:t>
            </a:r>
            <a:r>
              <a:rPr lang="th-TH" sz="2400">
                <a:cs typeface="AngsanaUPC" pitchFamily="18" charset="-34"/>
              </a:rPr>
              <a:t> ผู้ประกอบธุรกิจจะต้องมีความรู้ในการผลิตอย่างดี จึงจะทำให้ได้สินค้าหรือบริการที่มีคุณภาพดี มีต้นทุนที่เหมาะสม ซึ่งปัจจัยสำคัญที่ผู้ประกอบธุรกิจต้องพิจารณา ได้แก่</a:t>
            </a:r>
          </a:p>
        </p:txBody>
      </p:sp>
      <p:sp>
        <p:nvSpPr>
          <p:cNvPr id="115737" name="Rectangle 25"/>
          <p:cNvSpPr>
            <a:spLocks noChangeArrowheads="1"/>
          </p:cNvSpPr>
          <p:nvPr/>
        </p:nvSpPr>
        <p:spPr bwMode="auto">
          <a:xfrm>
            <a:off x="2590800" y="4038600"/>
            <a:ext cx="36576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>
              <a:buFontTx/>
              <a:buChar char="•"/>
            </a:pPr>
            <a:r>
              <a:rPr lang="th-TH" sz="2400">
                <a:cs typeface="AngsanaUPC" pitchFamily="18" charset="-34"/>
              </a:rPr>
              <a:t>  การเลือกทำเลที่ตั้ง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UPC" pitchFamily="18" charset="-34"/>
              </a:rPr>
              <a:t>  การวางผังโรงงาน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UPC" pitchFamily="18" charset="-34"/>
              </a:rPr>
              <a:t>  การออกแบบสิ้นค้า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UPC" pitchFamily="18" charset="-34"/>
              </a:rPr>
              <a:t>  การกำหนดตารางเวลาการผลิต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UPC" pitchFamily="18" charset="-34"/>
              </a:rPr>
              <a:t>  การตรวจสอบสินค้า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หน้าที่ของธุรกิจ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16745" name="Group 9"/>
          <p:cNvGrpSpPr>
            <a:grpSpLocks/>
          </p:cNvGrpSpPr>
          <p:nvPr/>
        </p:nvGrpSpPr>
        <p:grpSpPr bwMode="auto">
          <a:xfrm>
            <a:off x="304800" y="1371600"/>
            <a:ext cx="4724400" cy="685800"/>
            <a:chOff x="1296" y="1824"/>
            <a:chExt cx="2976" cy="432"/>
          </a:xfrm>
        </p:grpSpPr>
        <p:sp>
          <p:nvSpPr>
            <p:cNvPr id="116746" name="AutoShape 1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6747" name="AutoShape 1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6748" name="Text Box 1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การจัดหาเงินทุน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6749" name="Text Box 1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116760" name="Rectangle 24"/>
          <p:cNvSpPr>
            <a:spLocks noChangeArrowheads="1"/>
          </p:cNvSpPr>
          <p:nvPr/>
        </p:nvSpPr>
        <p:spPr bwMode="auto">
          <a:xfrm>
            <a:off x="762000" y="2743200"/>
            <a:ext cx="74676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400">
                <a:cs typeface="Angsana New" pitchFamily="18" charset="-34"/>
              </a:rPr>
              <a:t>	เป็นปัจจัยที่มีความสำคัญในการประกอบธุรกิจ  ผู้ประกอบธุรกิจจึงต้องมีการบริหารเงินทุนอย่างมีประสิทธิภาพ  ทั้งการจัดสรรเงินทุนในการดำเนินงานให้เกิดประโยชน์สูงสุด และการจัดหาเงินทุนมาใช้ในการประกอบธุรกิจ ซึ่งมีแหล่งเงินทุน 2 แหล่ง ดังนี้</a:t>
            </a:r>
          </a:p>
        </p:txBody>
      </p:sp>
      <p:sp>
        <p:nvSpPr>
          <p:cNvPr id="116761" name="Rectangle 25"/>
          <p:cNvSpPr>
            <a:spLocks noChangeArrowheads="1"/>
          </p:cNvSpPr>
          <p:nvPr/>
        </p:nvSpPr>
        <p:spPr bwMode="auto">
          <a:xfrm>
            <a:off x="2743200" y="4419600"/>
            <a:ext cx="32766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แหล่งเงินทุนภายใน</a:t>
            </a:r>
          </a:p>
          <a:p>
            <a:pPr algn="thaiDist"/>
            <a:endParaRPr lang="th-TH" sz="2400">
              <a:cs typeface="Angsana New" pitchFamily="18" charset="-34"/>
            </a:endParaRPr>
          </a:p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แหล่งเงินทุนภายนอก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หน้าที่ของธุรกิจ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17774" name="Group 14"/>
          <p:cNvGrpSpPr>
            <a:grpSpLocks/>
          </p:cNvGrpSpPr>
          <p:nvPr/>
        </p:nvGrpSpPr>
        <p:grpSpPr bwMode="auto">
          <a:xfrm>
            <a:off x="228600" y="1447800"/>
            <a:ext cx="4724400" cy="685800"/>
            <a:chOff x="1296" y="1824"/>
            <a:chExt cx="2976" cy="432"/>
          </a:xfrm>
        </p:grpSpPr>
        <p:sp>
          <p:nvSpPr>
            <p:cNvPr id="117775" name="AutoShape 1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21176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7776" name="AutoShape 1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7777" name="Text Box 1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การจัดหาทรัพยากรด้านกำลังคน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7778" name="Text Box 1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117784" name="Rectangle 24"/>
          <p:cNvSpPr>
            <a:spLocks noChangeArrowheads="1"/>
          </p:cNvSpPr>
          <p:nvPr/>
        </p:nvSpPr>
        <p:spPr bwMode="auto">
          <a:xfrm>
            <a:off x="762000" y="2560638"/>
            <a:ext cx="74676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400">
                <a:cs typeface="Angsana New" pitchFamily="18" charset="-34"/>
              </a:rPr>
              <a:t>	เป็นปัจจัยที่มีความสำคัญที่สุดในการประกอบธุรกิจ  ผู้ประกอบธุรกิจจะต้องจัดหาบุคคลที่มีคุณภาพ และเหมาะสมกับตำแหน่งงานโดยใช้หลักการ “จัดคนให้เหมาะกับงาน” </a:t>
            </a:r>
            <a:r>
              <a:rPr lang="en-US" sz="2400">
                <a:cs typeface="Angsana New" pitchFamily="18" charset="-34"/>
              </a:rPr>
              <a:t>(Put the right man in the right job)</a:t>
            </a:r>
            <a:r>
              <a:rPr lang="th-TH" sz="2400">
                <a:cs typeface="Angsana New" pitchFamily="18" charset="-34"/>
              </a:rPr>
              <a:t> ในการจัดหาทรัพยากรด้านกำลังคน ผู้ประกอบธุรกิจควรพิจารณา ดังนี้</a:t>
            </a:r>
          </a:p>
        </p:txBody>
      </p:sp>
      <p:sp>
        <p:nvSpPr>
          <p:cNvPr id="117785" name="Rectangle 25"/>
          <p:cNvSpPr>
            <a:spLocks noChangeArrowheads="1"/>
          </p:cNvSpPr>
          <p:nvPr/>
        </p:nvSpPr>
        <p:spPr bwMode="auto">
          <a:xfrm>
            <a:off x="2743200" y="4419600"/>
            <a:ext cx="32766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การวางแผนกำลังคน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การสรรหากำลังคน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การคัดเลือกและการบรรจุ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การฝึกอบรม</a:t>
            </a:r>
          </a:p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การประเมินผลการปฏิบัติงาน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หน้าที่ของธุรกิจ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18803" name="Group 19"/>
          <p:cNvGrpSpPr>
            <a:grpSpLocks/>
          </p:cNvGrpSpPr>
          <p:nvPr/>
        </p:nvGrpSpPr>
        <p:grpSpPr bwMode="auto">
          <a:xfrm>
            <a:off x="457200" y="1524000"/>
            <a:ext cx="4724400" cy="685800"/>
            <a:chOff x="1296" y="1824"/>
            <a:chExt cx="2976" cy="432"/>
          </a:xfrm>
        </p:grpSpPr>
        <p:sp>
          <p:nvSpPr>
            <p:cNvPr id="118804" name="AutoShape 2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tint val="21176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8805" name="AutoShape 2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8806" name="Text Box 2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การบริหารการตลาด</a:t>
              </a:r>
              <a:endParaRPr lang="en-US" sz="2400" b="1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8807" name="Text Box 2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118808" name="Rectangle 24"/>
          <p:cNvSpPr>
            <a:spLocks noChangeArrowheads="1"/>
          </p:cNvSpPr>
          <p:nvPr/>
        </p:nvSpPr>
        <p:spPr bwMode="auto">
          <a:xfrm>
            <a:off x="990600" y="2493963"/>
            <a:ext cx="7620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r>
              <a:rPr lang="th-TH" sz="2400">
                <a:cs typeface="Angsana New" pitchFamily="18" charset="-34"/>
              </a:rPr>
              <a:t>	กิจกรรมที่ทำให้สินค้าหรือบริการที่ผลิตเสร็จไปถึงมือผู้บริโภค</a:t>
            </a:r>
            <a:r>
              <a:rPr lang="en-US" sz="2400">
                <a:cs typeface="Angsana New" pitchFamily="18" charset="-34"/>
              </a:rPr>
              <a:t> </a:t>
            </a:r>
            <a:r>
              <a:rPr lang="th-TH" sz="2400">
                <a:cs typeface="Angsana New" pitchFamily="18" charset="-34"/>
              </a:rPr>
              <a:t>เพื่อตอบสนองความต้องการและสร้างความพึงพอใจสูงสุดแก่ผู้บริโภค ซึ่งการบริหารการตลาดผู้ประกอบธุรกิจต้องอาศัยส่วนประสมทางการตลาด หรือเรียกว่า 4 </a:t>
            </a:r>
            <a:r>
              <a:rPr lang="en-US" sz="2400">
                <a:cs typeface="Angsana New" pitchFamily="18" charset="-34"/>
              </a:rPr>
              <a:t>P’s  </a:t>
            </a:r>
            <a:r>
              <a:rPr lang="th-TH" sz="2400">
                <a:cs typeface="Angsana New" pitchFamily="18" charset="-34"/>
              </a:rPr>
              <a:t>ได้แก่</a:t>
            </a:r>
            <a:endParaRPr lang="th-TH" sz="2400"/>
          </a:p>
        </p:txBody>
      </p:sp>
      <p:sp>
        <p:nvSpPr>
          <p:cNvPr id="118809" name="Rectangle 25"/>
          <p:cNvSpPr>
            <a:spLocks noChangeArrowheads="1"/>
          </p:cNvSpPr>
          <p:nvPr/>
        </p:nvSpPr>
        <p:spPr bwMode="auto">
          <a:xfrm>
            <a:off x="1905000" y="3844925"/>
            <a:ext cx="403860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ผลิตภัณฑ์ (</a:t>
            </a:r>
            <a:r>
              <a:rPr lang="en-US" sz="2400">
                <a:cs typeface="Angsana New" pitchFamily="18" charset="-34"/>
              </a:rPr>
              <a:t>Product)</a:t>
            </a:r>
          </a:p>
          <a:p>
            <a:pPr algn="thaiDist"/>
            <a:endParaRPr lang="en-US" sz="2400">
              <a:cs typeface="Angsana New" pitchFamily="18" charset="-34"/>
            </a:endParaRPr>
          </a:p>
          <a:p>
            <a:pPr algn="thaiDist">
              <a:buFontTx/>
              <a:buChar char="•"/>
            </a:pPr>
            <a:r>
              <a:rPr lang="en-US" sz="2400">
                <a:cs typeface="Angsana New" pitchFamily="18" charset="-34"/>
              </a:rPr>
              <a:t>  </a:t>
            </a:r>
            <a:r>
              <a:rPr lang="th-TH" sz="2400">
                <a:cs typeface="Angsana New" pitchFamily="18" charset="-34"/>
              </a:rPr>
              <a:t>ราคา (</a:t>
            </a:r>
            <a:r>
              <a:rPr lang="en-US" sz="2400">
                <a:cs typeface="Angsana New" pitchFamily="18" charset="-34"/>
              </a:rPr>
              <a:t>Price)</a:t>
            </a:r>
          </a:p>
          <a:p>
            <a:pPr algn="thaiDist"/>
            <a:endParaRPr lang="th-TH" sz="2400">
              <a:cs typeface="Angsana New" pitchFamily="18" charset="-34"/>
            </a:endParaRPr>
          </a:p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การจัดจำหน่าย </a:t>
            </a:r>
            <a:r>
              <a:rPr lang="en-US" sz="2400">
                <a:cs typeface="Angsana New" pitchFamily="18" charset="-34"/>
              </a:rPr>
              <a:t>(Place)</a:t>
            </a:r>
          </a:p>
          <a:p>
            <a:pPr algn="thaiDist"/>
            <a:endParaRPr lang="th-TH" sz="2400">
              <a:cs typeface="Angsana New" pitchFamily="18" charset="-34"/>
            </a:endParaRPr>
          </a:p>
          <a:p>
            <a:pPr algn="thaiDist">
              <a:buFontTx/>
              <a:buChar char="•"/>
            </a:pPr>
            <a:r>
              <a:rPr lang="th-TH" sz="2400">
                <a:cs typeface="Angsana New" pitchFamily="18" charset="-34"/>
              </a:rPr>
              <a:t>  การส่งเสริมการตลาด </a:t>
            </a:r>
            <a:r>
              <a:rPr lang="en-US" sz="2400">
                <a:cs typeface="Angsana New" pitchFamily="18" charset="-34"/>
              </a:rPr>
              <a:t>(Promotion)</a:t>
            </a:r>
            <a:endParaRPr lang="th-TH" sz="2400"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ปัจจัยในการดำเนินธุรกิจ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64516" name="Group 4"/>
          <p:cNvGrpSpPr>
            <a:grpSpLocks/>
          </p:cNvGrpSpPr>
          <p:nvPr/>
        </p:nvGrpSpPr>
        <p:grpSpPr bwMode="auto">
          <a:xfrm>
            <a:off x="2133600" y="1905000"/>
            <a:ext cx="4724400" cy="685800"/>
            <a:chOff x="1296" y="1824"/>
            <a:chExt cx="2976" cy="432"/>
          </a:xfrm>
        </p:grpSpPr>
        <p:sp>
          <p:nvSpPr>
            <p:cNvPr id="64517" name="AutoShape 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tint val="21176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18" name="AutoShape 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19" name="Text Box 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คน (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Man)</a:t>
              </a:r>
            </a:p>
          </p:txBody>
        </p:sp>
        <p:sp>
          <p:nvSpPr>
            <p:cNvPr id="64520" name="Text Box 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64521" name="Group 9"/>
          <p:cNvGrpSpPr>
            <a:grpSpLocks/>
          </p:cNvGrpSpPr>
          <p:nvPr/>
        </p:nvGrpSpPr>
        <p:grpSpPr bwMode="auto">
          <a:xfrm>
            <a:off x="2133600" y="2743200"/>
            <a:ext cx="4724400" cy="685800"/>
            <a:chOff x="1296" y="1824"/>
            <a:chExt cx="2976" cy="432"/>
          </a:xfrm>
        </p:grpSpPr>
        <p:sp>
          <p:nvSpPr>
            <p:cNvPr id="64522" name="AutoShape 1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23" name="AutoShape 1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24" name="Text Box 1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เงิน (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Money)</a:t>
              </a:r>
            </a:p>
          </p:txBody>
        </p:sp>
        <p:sp>
          <p:nvSpPr>
            <p:cNvPr id="64525" name="Text Box 1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64526" name="Group 14"/>
          <p:cNvGrpSpPr>
            <a:grpSpLocks/>
          </p:cNvGrpSpPr>
          <p:nvPr/>
        </p:nvGrpSpPr>
        <p:grpSpPr bwMode="auto">
          <a:xfrm>
            <a:off x="2133600" y="3581400"/>
            <a:ext cx="4724400" cy="685800"/>
            <a:chOff x="1296" y="1824"/>
            <a:chExt cx="2976" cy="432"/>
          </a:xfrm>
        </p:grpSpPr>
        <p:sp>
          <p:nvSpPr>
            <p:cNvPr id="64527" name="AutoShape 1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21176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28" name="AutoShape 1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29" name="Text Box 1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วัสดุหรือวัตถุดิบ (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Material)</a:t>
              </a:r>
            </a:p>
          </p:txBody>
        </p:sp>
        <p:sp>
          <p:nvSpPr>
            <p:cNvPr id="64530" name="Text Box 1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64531" name="Group 19"/>
          <p:cNvGrpSpPr>
            <a:grpSpLocks/>
          </p:cNvGrpSpPr>
          <p:nvPr/>
        </p:nvGrpSpPr>
        <p:grpSpPr bwMode="auto">
          <a:xfrm>
            <a:off x="2133600" y="4495800"/>
            <a:ext cx="4724400" cy="685800"/>
            <a:chOff x="1296" y="1824"/>
            <a:chExt cx="2976" cy="432"/>
          </a:xfrm>
        </p:grpSpPr>
        <p:sp>
          <p:nvSpPr>
            <p:cNvPr id="64532" name="AutoShape 2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tint val="21176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33" name="AutoShape 2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4534" name="Text Box 2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วิธีปฏิบัติงาน 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(Method)</a:t>
              </a:r>
            </a:p>
          </p:txBody>
        </p:sp>
        <p:sp>
          <p:nvSpPr>
            <p:cNvPr id="64535" name="Text Box 2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ปัจจัยในการดำเนินธุรกิจ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19812" name="Group 4"/>
          <p:cNvGrpSpPr>
            <a:grpSpLocks/>
          </p:cNvGrpSpPr>
          <p:nvPr/>
        </p:nvGrpSpPr>
        <p:grpSpPr bwMode="auto">
          <a:xfrm>
            <a:off x="228600" y="1371600"/>
            <a:ext cx="4724400" cy="685800"/>
            <a:chOff x="1296" y="1824"/>
            <a:chExt cx="2976" cy="432"/>
          </a:xfrm>
        </p:grpSpPr>
        <p:sp>
          <p:nvSpPr>
            <p:cNvPr id="119813" name="AutoShape 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chemeClr val="accent2">
                    <a:gamma/>
                    <a:tint val="21176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9814" name="AutoShape 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19815" name="Text Box 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คน (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Man)</a:t>
              </a:r>
            </a:p>
          </p:txBody>
        </p:sp>
        <p:sp>
          <p:nvSpPr>
            <p:cNvPr id="119816" name="Text Box 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119832" name="Rectangle 24"/>
          <p:cNvSpPr>
            <a:spLocks noChangeArrowheads="1"/>
          </p:cNvSpPr>
          <p:nvPr/>
        </p:nvSpPr>
        <p:spPr bwMode="auto">
          <a:xfrm>
            <a:off x="762000" y="2940050"/>
            <a:ext cx="7620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800">
                <a:cs typeface="Angsana New" pitchFamily="18" charset="-34"/>
              </a:rPr>
              <a:t>	เป็นปัจจัยที่สำคัญที่สุด เพราะธุรกิจต่าง ๆ  เกิดขึ้นได้ต้องอาศัยความคิดของคน มีคนเป็นผู้ดำเนินการหรือเป็นผู้จัดการ จึงจะทำให้เกิดกิจกรรมทางธุรกิจหลายรูปแบบ ซึ่งในวงจรธุรกิจมีคนหลายระดับ หลายรูปแบบ ทั้งระดับผู้บริหาร ผู้ใช้แรงงานร่วมกันดำเนินการ จึงจะทำให้ประสบความสำเร็จในการประกอบธุรกิจ</a:t>
            </a:r>
            <a:endParaRPr lang="th-TH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ปัจจัยในการดำเนินธุรกิจ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20841" name="Group 9"/>
          <p:cNvGrpSpPr>
            <a:grpSpLocks/>
          </p:cNvGrpSpPr>
          <p:nvPr/>
        </p:nvGrpSpPr>
        <p:grpSpPr bwMode="auto">
          <a:xfrm>
            <a:off x="381000" y="1447800"/>
            <a:ext cx="4724400" cy="685800"/>
            <a:chOff x="1296" y="1824"/>
            <a:chExt cx="2976" cy="432"/>
          </a:xfrm>
        </p:grpSpPr>
        <p:sp>
          <p:nvSpPr>
            <p:cNvPr id="120842" name="AutoShape 1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20843" name="AutoShape 1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20844" name="Text Box 1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เงิน (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Money)</a:t>
              </a:r>
            </a:p>
          </p:txBody>
        </p:sp>
        <p:sp>
          <p:nvSpPr>
            <p:cNvPr id="120845" name="Text Box 1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120856" name="Rectangle 24"/>
          <p:cNvSpPr>
            <a:spLocks noChangeArrowheads="1"/>
          </p:cNvSpPr>
          <p:nvPr/>
        </p:nvSpPr>
        <p:spPr bwMode="auto">
          <a:xfrm>
            <a:off x="762000" y="2895600"/>
            <a:ext cx="76200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800">
                <a:cs typeface="Angsana New" pitchFamily="18" charset="-34"/>
              </a:rPr>
              <a:t>	เงินทุนเป็นปัจจัยในการดำเนินธุรกิจอีกชนิดหนึ่งที่ต้องนำมาใช้ในการลงทุนเพื่อให้เกิดการประกอบธุรกิจ  โดยธุรกิจแต่ละประเภทใช้ปริมาณเงินทุนที่แตกต่างกัน ธุรกิจขนาดใหญ่ย่อมให้เงินทุนสูงกว่าธุรกิจขนาดเล็กกว่า ดังนั้น ผู้ประกอบธุรกิจจึงต้องมีการวางแผนในการใช้เงินทุน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ปัจจัยในการดำเนินธุรกิจ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21870" name="Group 14"/>
          <p:cNvGrpSpPr>
            <a:grpSpLocks/>
          </p:cNvGrpSpPr>
          <p:nvPr/>
        </p:nvGrpSpPr>
        <p:grpSpPr bwMode="auto">
          <a:xfrm>
            <a:off x="304800" y="1524000"/>
            <a:ext cx="4724400" cy="685800"/>
            <a:chOff x="1296" y="1824"/>
            <a:chExt cx="2976" cy="432"/>
          </a:xfrm>
        </p:grpSpPr>
        <p:sp>
          <p:nvSpPr>
            <p:cNvPr id="121871" name="AutoShape 15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21176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21872" name="AutoShape 16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21873" name="Text Box 17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วัสดุหรือวัตถุดิบ (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Material)</a:t>
              </a:r>
            </a:p>
          </p:txBody>
        </p:sp>
        <p:sp>
          <p:nvSpPr>
            <p:cNvPr id="121874" name="Text Box 18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121880" name="Rectangle 24"/>
          <p:cNvSpPr>
            <a:spLocks noChangeArrowheads="1"/>
          </p:cNvSpPr>
          <p:nvPr/>
        </p:nvSpPr>
        <p:spPr bwMode="auto">
          <a:xfrm>
            <a:off x="762000" y="2971800"/>
            <a:ext cx="762000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800">
                <a:cs typeface="Angsana New" pitchFamily="18" charset="-34"/>
              </a:rPr>
              <a:t>	ในการผลิตสินค้าต้องอาศัยวัตถุดินในการผลิตค่อนข้างมาก ผู้บริหารจึงต้องรู้จักการบริหารวัตถุดิบให้มีประสิทธิภาพ เพื่อให้เกิดต้นทุนด้านวัตถุดิบต่ำสุดอันจะส่งผลให้ธุรกิจมีกำไรสูงสุดตามมา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165100"/>
            <a:ext cx="9004300" cy="720725"/>
          </a:xfrm>
        </p:spPr>
        <p:txBody>
          <a:bodyPr/>
          <a:lstStyle/>
          <a:p>
            <a:r>
              <a:rPr lang="th-TH">
                <a:cs typeface="Angsana New" pitchFamily="18" charset="-34"/>
              </a:rPr>
              <a:t>ปัจจัยในการดำเนินธุรกิจ</a:t>
            </a:r>
            <a:endParaRPr lang="en-US">
              <a:solidFill>
                <a:schemeClr val="accent1"/>
              </a:solidFill>
              <a:cs typeface="Angsana New" pitchFamily="18" charset="-34"/>
            </a:endParaRP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h-TH"/>
          </a:p>
        </p:txBody>
      </p:sp>
      <p:grpSp>
        <p:nvGrpSpPr>
          <p:cNvPr id="122899" name="Group 19"/>
          <p:cNvGrpSpPr>
            <a:grpSpLocks/>
          </p:cNvGrpSpPr>
          <p:nvPr/>
        </p:nvGrpSpPr>
        <p:grpSpPr bwMode="auto">
          <a:xfrm>
            <a:off x="381000" y="1676400"/>
            <a:ext cx="4724400" cy="685800"/>
            <a:chOff x="1296" y="1824"/>
            <a:chExt cx="2976" cy="432"/>
          </a:xfrm>
        </p:grpSpPr>
        <p:sp>
          <p:nvSpPr>
            <p:cNvPr id="122900" name="AutoShape 2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tint val="21176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22901" name="AutoShape 2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22902" name="Text Box 2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วิธีปฏิบัติงาน </a:t>
              </a:r>
              <a:r>
                <a:rPr lang="en-US" sz="2400" b="1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(Method)</a:t>
              </a:r>
            </a:p>
          </p:txBody>
        </p:sp>
        <p:sp>
          <p:nvSpPr>
            <p:cNvPr id="122903" name="Text Box 2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122904" name="Rectangle 24"/>
          <p:cNvSpPr>
            <a:spLocks noChangeArrowheads="1"/>
          </p:cNvSpPr>
          <p:nvPr/>
        </p:nvSpPr>
        <p:spPr bwMode="auto">
          <a:xfrm>
            <a:off x="762000" y="2973388"/>
            <a:ext cx="7467600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800">
                <a:cs typeface="Angsana New" pitchFamily="18" charset="-34"/>
              </a:rPr>
              <a:t>	เป็นวิธีการในการปฏิบัติงานในแต่ละขั้นตอนของการดำเนินธุรกิจ  ซึ่งต้องมีการวางแผน และควบคุม  เพื่อให้การปฏิบัติงานมีประสิทธิภาพ เกิดความคล่องตัวสอดคล้องกับสภาพแวดล้อมทั้งภายในและภายนอกกิจการ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4000">
                <a:cs typeface="Angsana New" pitchFamily="18" charset="-34"/>
              </a:rPr>
              <a:t>ความหมายของการประกอบธุรกิจ</a:t>
            </a:r>
            <a:endParaRPr lang="en-US" sz="4000">
              <a:cs typeface="Angsana New" pitchFamily="18" charset="-34"/>
            </a:endParaRPr>
          </a:p>
        </p:txBody>
      </p:sp>
      <p:sp>
        <p:nvSpPr>
          <p:cNvPr id="112643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 rot="10800000" flipV="1">
            <a:off x="609600" y="2362200"/>
            <a:ext cx="7926388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endParaRPr lang="th-TH" sz="3600" b="1">
              <a:latin typeface="Angsana New" pitchFamily="18" charset="-34"/>
              <a:cs typeface="Angsana New" pitchFamily="18" charset="-34"/>
            </a:endParaRPr>
          </a:p>
          <a:p>
            <a:r>
              <a:rPr lang="en-US" sz="3600" b="1">
                <a:latin typeface="Angsana New" pitchFamily="18" charset="-34"/>
                <a:cs typeface="Angsana New" pitchFamily="18" charset="-34"/>
              </a:rPr>
              <a:t>      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 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การประกอบธุรกิจ  (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Business Activities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) หมายรวมถึง  กระบวนการประกอบการผลิตกระบวนการประกอบการจำหน่าย 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  </a:t>
            </a:r>
            <a:r>
              <a:rPr lang="th-TH" sz="3200" b="1">
                <a:latin typeface="Angsana New" pitchFamily="18" charset="-34"/>
                <a:cs typeface="Angsana New" pitchFamily="18" charset="-34"/>
              </a:rPr>
              <a:t>กระบวนการประกอบการบริหาร  เพื่อให้ได้ถึงมือผู้บริโภค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>
                <a:cs typeface="Angsana New" pitchFamily="18" charset="-34"/>
              </a:rPr>
              <a:t>ประเภทของการประกอบธุรกิจ</a:t>
            </a:r>
            <a:endParaRPr lang="en-US" sz="3600"/>
          </a:p>
        </p:txBody>
      </p:sp>
      <p:sp>
        <p:nvSpPr>
          <p:cNvPr id="92163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 rot="10800000" flipV="1">
            <a:off x="533400" y="1600200"/>
            <a:ext cx="8080375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marL="342900" indent="-342900"/>
            <a:r>
              <a:rPr lang="th-TH" sz="3200" b="1">
                <a:latin typeface="Angsana New" pitchFamily="18" charset="-34"/>
                <a:cs typeface="Angsana New" pitchFamily="18" charset="-34"/>
              </a:rPr>
              <a:t>การแบ่งประเภทของธุรกิจตามลักษณะของกิจกรรมที่ทำได้คือ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342900" indent="-342900"/>
            <a:endParaRPr lang="th-TH" sz="2800" b="1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buFontTx/>
              <a:buAutoNum type="arabicPeriod"/>
            </a:pP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ธุรกิจการเกษตร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(Agriculture) </a:t>
            </a:r>
            <a:r>
              <a:rPr lang="th-TH" sz="2800">
                <a:cs typeface="Angsana New" pitchFamily="18" charset="-34"/>
              </a:rPr>
              <a:t>ผู้ที่ประกอบธุรกิจต้นการเกษตรกรรมได้	แก่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ผู้มีอาชีพทำนา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ทำสวน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ทำไร่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ประมง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ป่าไม้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ปศุสัตว์</a:t>
            </a:r>
            <a:r>
              <a:rPr lang="en-US" sz="2800"/>
              <a:t> 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342900" indent="-342900"/>
            <a:endParaRPr lang="th-TH" sz="2800" b="1">
              <a:latin typeface="Angsana New" pitchFamily="18" charset="-34"/>
              <a:cs typeface="Angsana New" pitchFamily="18" charset="-34"/>
            </a:endParaRPr>
          </a:p>
          <a:p>
            <a:pPr marL="342900" indent="-342900"/>
            <a:r>
              <a:rPr lang="th-TH" sz="2800" b="1">
                <a:latin typeface="Angsana New" pitchFamily="18" charset="-34"/>
                <a:cs typeface="Angsana New" pitchFamily="18" charset="-34"/>
              </a:rPr>
              <a:t>2.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ธุรกิจเหมืองแร่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(Mineral) </a:t>
            </a:r>
            <a:r>
              <a:rPr lang="th-TH" sz="2800" b="1">
                <a:cs typeface="Angsana New" pitchFamily="18" charset="-34"/>
              </a:rPr>
              <a:t>การทำเหมืองแร่</a:t>
            </a:r>
            <a:r>
              <a:rPr lang="en-US" sz="2800" b="1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ขุดเจาะนำเอาทรัพยากรธรรมชาติต่างๆ</a:t>
            </a:r>
            <a:r>
              <a:rPr lang="en-US" sz="2800">
                <a:cs typeface="Angsana New" pitchFamily="18" charset="-34"/>
              </a:rPr>
              <a:t> </a:t>
            </a:r>
            <a:r>
              <a:rPr lang="th-TH" sz="2800">
                <a:cs typeface="Angsana New" pitchFamily="18" charset="-34"/>
              </a:rPr>
              <a:t>มาใช้รวมถึงถ่านหิน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หินน้ำมัน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หินอ่อน</a:t>
            </a:r>
            <a:r>
              <a:rPr lang="en-US" sz="2800"/>
              <a:t> </a:t>
            </a:r>
          </a:p>
          <a:p>
            <a:pPr marL="342900" indent="-342900"/>
            <a:endParaRPr lang="th-TH" sz="2800" b="1">
              <a:latin typeface="Angsana New" pitchFamily="18" charset="-34"/>
              <a:cs typeface="Angsana New" pitchFamily="18" charset="-34"/>
            </a:endParaRPr>
          </a:p>
          <a:p>
            <a:pPr marL="342900" indent="-342900"/>
            <a:r>
              <a:rPr lang="th-TH" sz="2800" b="1">
                <a:latin typeface="Angsana New" pitchFamily="18" charset="-34"/>
                <a:cs typeface="Angsana New" pitchFamily="18" charset="-34"/>
              </a:rPr>
              <a:t>3.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ธุรกิจอุตสาหกรรม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(Manufacturing) </a:t>
            </a:r>
            <a:r>
              <a:rPr lang="th-TH" sz="2800">
                <a:cs typeface="Angsana New" pitchFamily="18" charset="-34"/>
              </a:rPr>
              <a:t>ผู้ผลิตสินค้าเพื่ออุปโภคทั่วไปแบ่งเป็น</a:t>
            </a:r>
            <a:r>
              <a:rPr lang="en-US" sz="2800"/>
              <a:t>  </a:t>
            </a:r>
            <a:r>
              <a:rPr lang="th-TH" sz="2800">
                <a:cs typeface="Angsana New" pitchFamily="18" charset="-34"/>
              </a:rPr>
              <a:t>อุตสาหกรรมภายในครัวเรือน อุตสาหกรรมโรงงาน และธุรกิจการเงิน</a:t>
            </a:r>
            <a:endParaRPr lang="th-TH" sz="2800" b="1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>
                <a:cs typeface="Angsana New" pitchFamily="18" charset="-34"/>
              </a:rPr>
              <a:t>ประเภทของการประกอบธุรกิจ (ต่อ)</a:t>
            </a:r>
            <a:endParaRPr lang="en-US" sz="3600"/>
          </a:p>
        </p:txBody>
      </p:sp>
      <p:sp>
        <p:nvSpPr>
          <p:cNvPr id="113667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 rot="10800000" flipV="1">
            <a:off x="377825" y="1311275"/>
            <a:ext cx="8081963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r>
              <a:rPr lang="th-TH" sz="3200" b="1">
                <a:latin typeface="Angsana New" pitchFamily="18" charset="-34"/>
                <a:cs typeface="Angsana New" pitchFamily="18" charset="-34"/>
              </a:rPr>
              <a:t>การแบ่งประเภทของธุรกิจตามลักษณะของกิจกรรมที่ทำได้คือ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>
              <a:latin typeface="Angsana New" pitchFamily="18" charset="-34"/>
              <a:cs typeface="Angsana New" pitchFamily="18" charset="-34"/>
            </a:endParaRPr>
          </a:p>
          <a:p>
            <a:endParaRPr lang="th-TH" sz="3200" b="1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b="1">
                <a:latin typeface="Angsana New" pitchFamily="18" charset="-34"/>
                <a:cs typeface="Angsana New" pitchFamily="18" charset="-34"/>
              </a:rPr>
              <a:t>4.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ธุรกิจการก่อสร้าง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(Construction) </a:t>
            </a:r>
            <a:r>
              <a:rPr lang="th-TH" sz="2800">
                <a:cs typeface="Angsana New" pitchFamily="18" charset="-34"/>
              </a:rPr>
              <a:t>ได้แก่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การปลูกสร้างอาคาร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ที่อยู่อาศัย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ถนน</a:t>
            </a:r>
            <a:r>
              <a:rPr lang="en-US" sz="2800">
                <a:cs typeface="Angsana New" pitchFamily="18" charset="-34"/>
              </a:rPr>
              <a:t>  </a:t>
            </a:r>
            <a:endParaRPr lang="th-TH" sz="2800">
              <a:cs typeface="Angsana New" pitchFamily="18" charset="-34"/>
            </a:endParaRPr>
          </a:p>
          <a:p>
            <a:r>
              <a:rPr lang="th-TH" sz="2800">
                <a:cs typeface="Angsana New" pitchFamily="18" charset="-34"/>
              </a:rPr>
              <a:t>  โรงพยาบาล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การสร้างสะพาน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เขื่อน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อุโมงค์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เป็นต้น</a:t>
            </a:r>
            <a:r>
              <a:rPr lang="th-TH" sz="2800"/>
              <a:t> </a:t>
            </a:r>
            <a:endParaRPr lang="th-TH" sz="2800">
              <a:cs typeface="Angsana New" pitchFamily="18" charset="-34"/>
            </a:endParaRPr>
          </a:p>
          <a:p>
            <a:endParaRPr lang="th-TH" sz="2800" b="1"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2800" b="1">
                <a:latin typeface="Angsana New" pitchFamily="18" charset="-34"/>
                <a:cs typeface="Angsana New" pitchFamily="18" charset="-34"/>
              </a:rPr>
              <a:t>5.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ธุรกิจการพาณิชย์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(Commercial) </a:t>
            </a:r>
            <a:r>
              <a:rPr lang="th-TH" sz="2800">
                <a:cs typeface="Angsana New" pitchFamily="18" charset="-34"/>
              </a:rPr>
              <a:t>เป็นธุรกิจทำหน้าที่เป็นผู้กระจายสินค้าไปสู่</a:t>
            </a:r>
          </a:p>
          <a:p>
            <a:pPr algn="thaiDist"/>
            <a:r>
              <a:rPr lang="th-TH" sz="2800">
                <a:cs typeface="Angsana New" pitchFamily="18" charset="-34"/>
              </a:rPr>
              <a:t>   ผู้บริโภคหรือผู้ใช้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ได้แก่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พ่อค้าคนกลาง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ค้าส่ง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ค้าปลีก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ตัวแทนนายหน้าค้า </a:t>
            </a:r>
          </a:p>
          <a:p>
            <a:pPr algn="thaiDist"/>
            <a:r>
              <a:rPr lang="th-TH" sz="2800">
                <a:cs typeface="Angsana New" pitchFamily="18" charset="-34"/>
              </a:rPr>
              <a:t>   สินค้าต่าง</a:t>
            </a:r>
            <a:r>
              <a:rPr lang="en-US" sz="2800">
                <a:cs typeface="Angsana New" pitchFamily="18" charset="-34"/>
              </a:rPr>
              <a:t> </a:t>
            </a:r>
            <a:r>
              <a:rPr lang="th-TH" sz="2800">
                <a:cs typeface="Angsana New" pitchFamily="18" charset="-34"/>
              </a:rPr>
              <a:t>ๆ</a:t>
            </a:r>
            <a:r>
              <a:rPr lang="th-TH" sz="2800"/>
              <a:t> </a:t>
            </a:r>
            <a:endParaRPr lang="th-TH" sz="2800">
              <a:cs typeface="Angsana New" pitchFamily="18" charset="-34"/>
            </a:endParaRPr>
          </a:p>
          <a:p>
            <a:endParaRPr lang="th-TH" sz="280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b="1">
                <a:latin typeface="Angsana New" pitchFamily="18" charset="-34"/>
                <a:cs typeface="Angsana New" pitchFamily="18" charset="-34"/>
              </a:rPr>
              <a:t>6.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ธุรกิจการเงิน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(Finance) </a:t>
            </a:r>
            <a:r>
              <a:rPr lang="th-TH" sz="2800">
                <a:cs typeface="Angsana New" pitchFamily="18" charset="-34"/>
              </a:rPr>
              <a:t>เป็นธุรกิจที่ให้ความช่วยเหลือด้านการเงิน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ซึ่งผู้ประกอบ</a:t>
            </a:r>
          </a:p>
          <a:p>
            <a:r>
              <a:rPr lang="th-TH" sz="2800">
                <a:cs typeface="Angsana New" pitchFamily="18" charset="-34"/>
              </a:rPr>
              <a:t>  ธุรกิจอาจมีเงินทุนไม่เพียงพอหรือมีปัญหาหมุนเงินไม่ทันที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อาจพึ่งธุรกิจนี้ได้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เช่น</a:t>
            </a:r>
            <a:r>
              <a:rPr lang="en-US" sz="2800">
                <a:cs typeface="Angsana New" pitchFamily="18" charset="-34"/>
              </a:rPr>
              <a:t>  </a:t>
            </a:r>
            <a:endParaRPr lang="th-TH" sz="2800">
              <a:cs typeface="Angsana New" pitchFamily="18" charset="-34"/>
            </a:endParaRPr>
          </a:p>
          <a:p>
            <a:r>
              <a:rPr lang="th-TH" sz="2800">
                <a:cs typeface="Angsana New" pitchFamily="18" charset="-34"/>
              </a:rPr>
              <a:t>  ธนาคารประเภทต่าง</a:t>
            </a:r>
            <a:r>
              <a:rPr lang="en-US" sz="2800">
                <a:cs typeface="Angsana New" pitchFamily="18" charset="-34"/>
              </a:rPr>
              <a:t> </a:t>
            </a:r>
            <a:r>
              <a:rPr lang="th-TH" sz="2800">
                <a:cs typeface="Angsana New" pitchFamily="18" charset="-34"/>
              </a:rPr>
              <a:t>ๆ</a:t>
            </a:r>
            <a:r>
              <a:rPr lang="en-US" sz="2800">
                <a:cs typeface="Angsana New" pitchFamily="18" charset="-34"/>
              </a:rPr>
              <a:t> </a:t>
            </a:r>
            <a:r>
              <a:rPr lang="th-TH" sz="2800">
                <a:cs typeface="Angsana New" pitchFamily="18" charset="-34"/>
              </a:rPr>
              <a:t>บริษัทประกันภัย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บริษัทเงินทุน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เป็นต้น</a:t>
            </a:r>
            <a:r>
              <a:rPr lang="th-TH" sz="2800"/>
              <a:t> </a:t>
            </a:r>
            <a:endParaRPr lang="th-TH" sz="280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>
                <a:cs typeface="Angsana New" pitchFamily="18" charset="-34"/>
              </a:rPr>
              <a:t>ประเภทของการประกอบธุรกิจ (ต่อ)</a:t>
            </a:r>
            <a:endParaRPr lang="en-US" sz="3600"/>
          </a:p>
        </p:txBody>
      </p:sp>
      <p:sp>
        <p:nvSpPr>
          <p:cNvPr id="114691" name="AutoShape 3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 rot="10800000" flipV="1">
            <a:off x="381000" y="1692275"/>
            <a:ext cx="8382000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r>
              <a:rPr lang="th-TH" sz="3200" b="1">
                <a:latin typeface="Angsana New" pitchFamily="18" charset="-34"/>
                <a:cs typeface="Angsana New" pitchFamily="18" charset="-34"/>
              </a:rPr>
              <a:t>การแบ่งประเภทของธุรกิจตามลักษณะของกิจกรรมที่ทำได้คือ</a:t>
            </a:r>
            <a:r>
              <a:rPr lang="en-US" sz="3200" b="1">
                <a:latin typeface="Angsana New" pitchFamily="18" charset="-34"/>
                <a:cs typeface="Angsana New" pitchFamily="18" charset="-34"/>
              </a:rPr>
              <a:t> </a:t>
            </a:r>
            <a:endParaRPr lang="th-TH" sz="3200" b="1">
              <a:latin typeface="Angsana New" pitchFamily="18" charset="-34"/>
              <a:cs typeface="Angsana New" pitchFamily="18" charset="-34"/>
            </a:endParaRPr>
          </a:p>
          <a:p>
            <a:endParaRPr lang="th-TH" sz="3200" b="1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b="1">
                <a:latin typeface="Angsana New" pitchFamily="18" charset="-34"/>
                <a:cs typeface="Angsana New" pitchFamily="18" charset="-34"/>
              </a:rPr>
              <a:t>7.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ธุรกิจที่ให้บริการ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 (Services) </a:t>
            </a:r>
            <a:r>
              <a:rPr lang="th-TH" sz="2800">
                <a:cs typeface="Angsana New" pitchFamily="18" charset="-34"/>
              </a:rPr>
              <a:t>ไม่ผลิตสินค้าแต่ทำหน้าที่ให้บริการ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เช่น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โรงภาพยนตร์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   </a:t>
            </a:r>
          </a:p>
          <a:p>
            <a:r>
              <a:rPr lang="th-TH" sz="2800">
                <a:cs typeface="Angsana New" pitchFamily="18" charset="-34"/>
              </a:rPr>
              <a:t>  สถานเริงรมณ์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ธุรกิจโรงแรม</a:t>
            </a:r>
            <a:r>
              <a:rPr lang="th-TH" sz="2800"/>
              <a:t> </a:t>
            </a:r>
            <a:endParaRPr lang="th-TH" sz="2800">
              <a:cs typeface="Angsana New" pitchFamily="18" charset="-34"/>
            </a:endParaRPr>
          </a:p>
          <a:p>
            <a:endParaRPr lang="th-TH" sz="2800"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b="1">
                <a:latin typeface="Angsana New" pitchFamily="18" charset="-34"/>
                <a:cs typeface="Angsana New" pitchFamily="18" charset="-34"/>
              </a:rPr>
              <a:t>8.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ธุรกิจประเภทอื่น</a:t>
            </a:r>
            <a:r>
              <a:rPr lang="en-US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ๆ  </a:t>
            </a:r>
            <a:r>
              <a:rPr lang="th-TH" sz="2800">
                <a:latin typeface="Angsana New" pitchFamily="18" charset="-34"/>
                <a:cs typeface="Angsana New" pitchFamily="18" charset="-34"/>
              </a:rPr>
              <a:t>คือ</a:t>
            </a:r>
            <a:r>
              <a:rPr lang="th-TH" sz="2800" b="1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>
                <a:cs typeface="Angsana New" pitchFamily="18" charset="-34"/>
              </a:rPr>
              <a:t>ผู้ประกอบอาชีพอิสระต่าง</a:t>
            </a:r>
            <a:r>
              <a:rPr lang="en-US" sz="2800">
                <a:cs typeface="Angsana New" pitchFamily="18" charset="-34"/>
              </a:rPr>
              <a:t> </a:t>
            </a:r>
            <a:r>
              <a:rPr lang="th-TH" sz="2800">
                <a:cs typeface="Angsana New" pitchFamily="18" charset="-34"/>
              </a:rPr>
              <a:t>ๆ</a:t>
            </a:r>
            <a:r>
              <a:rPr lang="en-US" sz="2800">
                <a:cs typeface="Angsana New" pitchFamily="18" charset="-34"/>
              </a:rPr>
              <a:t> </a:t>
            </a:r>
            <a:r>
              <a:rPr lang="th-TH" sz="2800">
                <a:cs typeface="Angsana New" pitchFamily="18" charset="-34"/>
              </a:rPr>
              <a:t>เช่น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ครู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	แพทย์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เภสัชกร</a:t>
            </a:r>
            <a:r>
              <a:rPr lang="en-US" sz="2800">
                <a:cs typeface="Angsana New" pitchFamily="18" charset="-34"/>
              </a:rPr>
              <a:t>  </a:t>
            </a:r>
            <a:endParaRPr lang="th-TH" sz="2800">
              <a:cs typeface="Angsana New" pitchFamily="18" charset="-34"/>
            </a:endParaRPr>
          </a:p>
          <a:p>
            <a:r>
              <a:rPr lang="th-TH" sz="2800">
                <a:cs typeface="Angsana New" pitchFamily="18" charset="-34"/>
              </a:rPr>
              <a:t>  จิตรกรรม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ประติมากรรม</a:t>
            </a:r>
            <a:r>
              <a:rPr lang="en-US" sz="2800">
                <a:cs typeface="Angsana New" pitchFamily="18" charset="-34"/>
              </a:rPr>
              <a:t>  </a:t>
            </a:r>
            <a:r>
              <a:rPr lang="th-TH" sz="2800">
                <a:cs typeface="Angsana New" pitchFamily="18" charset="-34"/>
              </a:rPr>
              <a:t>เป็นต้น</a:t>
            </a:r>
            <a:r>
              <a:rPr lang="th-TH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>
                <a:cs typeface="Angsana New" pitchFamily="18" charset="-34"/>
              </a:rPr>
              <a:t>สภาพแวดล้อมทางธุรกิจ</a:t>
            </a:r>
            <a:endParaRPr lang="en-US" sz="2000">
              <a:cs typeface="Angsana New" pitchFamily="18" charset="-34"/>
            </a:endParaRPr>
          </a:p>
        </p:txBody>
      </p:sp>
      <p:sp>
        <p:nvSpPr>
          <p:cNvPr id="66564" name="AutoShape 4"/>
          <p:cNvSpPr>
            <a:spLocks noChangeArrowheads="1"/>
          </p:cNvSpPr>
          <p:nvPr/>
        </p:nvSpPr>
        <p:spPr bwMode="auto">
          <a:xfrm>
            <a:off x="1143000" y="3171825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th-TH">
              <a:latin typeface="Verdana" pitchFamily="34" charset="0"/>
            </a:endParaRP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1219200" y="3886200"/>
            <a:ext cx="20383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th-TH" sz="3600" b="1">
                <a:solidFill>
                  <a:srgbClr val="000000"/>
                </a:solidFill>
                <a:cs typeface="Angsana New" pitchFamily="18" charset="-34"/>
              </a:rPr>
              <a:t>สภาพแวดล้อม</a:t>
            </a:r>
          </a:p>
          <a:p>
            <a:pPr algn="ctr" eaLnBrk="0" hangingPunct="0"/>
            <a:r>
              <a:rPr lang="th-TH" sz="3600" b="1">
                <a:solidFill>
                  <a:srgbClr val="000000"/>
                </a:solidFill>
                <a:cs typeface="Angsana New" pitchFamily="18" charset="-34"/>
              </a:rPr>
              <a:t>ที่ควบคุมได้</a:t>
            </a:r>
            <a:endParaRPr lang="en-US" sz="3600">
              <a:solidFill>
                <a:srgbClr val="000000"/>
              </a:solidFill>
              <a:cs typeface="Angsana New" pitchFamily="18" charset="-34"/>
            </a:endParaRPr>
          </a:p>
        </p:txBody>
      </p:sp>
      <p:sp>
        <p:nvSpPr>
          <p:cNvPr id="66566" name="Freeform 6"/>
          <p:cNvSpPr>
            <a:spLocks/>
          </p:cNvSpPr>
          <p:nvPr/>
        </p:nvSpPr>
        <p:spPr bwMode="gray">
          <a:xfrm>
            <a:off x="3222625" y="3074988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66567" name="AutoShape 7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grpSp>
        <p:nvGrpSpPr>
          <p:cNvPr id="66569" name="Group 9"/>
          <p:cNvGrpSpPr>
            <a:grpSpLocks/>
          </p:cNvGrpSpPr>
          <p:nvPr/>
        </p:nvGrpSpPr>
        <p:grpSpPr bwMode="auto">
          <a:xfrm>
            <a:off x="3048000" y="1447800"/>
            <a:ext cx="2998788" cy="1601788"/>
            <a:chOff x="1997" y="1314"/>
            <a:chExt cx="1889" cy="1009"/>
          </a:xfrm>
        </p:grpSpPr>
        <p:grpSp>
          <p:nvGrpSpPr>
            <p:cNvPr id="66570" name="Group 10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6571" name="Oval 11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66572" name="Oval 12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h-TH"/>
              </a:p>
            </p:txBody>
          </p:sp>
        </p:grpSp>
        <p:sp>
          <p:nvSpPr>
            <p:cNvPr id="66573" name="Oval 13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/>
            </a:p>
          </p:txBody>
        </p:sp>
        <p:sp>
          <p:nvSpPr>
            <p:cNvPr id="66574" name="Oval 14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/>
            </a:p>
          </p:txBody>
        </p:sp>
        <p:sp>
          <p:nvSpPr>
            <p:cNvPr id="66575" name="Oval 15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/>
            </a:p>
          </p:txBody>
        </p:sp>
        <p:sp>
          <p:nvSpPr>
            <p:cNvPr id="66576" name="Oval 16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th-TH"/>
            </a:p>
          </p:txBody>
        </p:sp>
      </p:grp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3429000" y="1905000"/>
            <a:ext cx="21415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th-TH" sz="2400" b="1">
                <a:solidFill>
                  <a:srgbClr val="000000"/>
                </a:solidFill>
                <a:cs typeface="Angsana New" pitchFamily="18" charset="-34"/>
              </a:rPr>
              <a:t>แบ่งออกเป็น 2 ประเภท</a:t>
            </a:r>
            <a:endParaRPr lang="en-US" sz="1400">
              <a:solidFill>
                <a:srgbClr val="000000"/>
              </a:solidFill>
              <a:cs typeface="Angsana New" pitchFamily="18" charset="-34"/>
            </a:endParaRPr>
          </a:p>
        </p:txBody>
      </p:sp>
      <p:sp>
        <p:nvSpPr>
          <p:cNvPr id="66563" name="AutoShape 3"/>
          <p:cNvSpPr>
            <a:spLocks noChangeArrowheads="1"/>
          </p:cNvSpPr>
          <p:nvPr/>
        </p:nvSpPr>
        <p:spPr bwMode="auto">
          <a:xfrm>
            <a:off x="5562600" y="3171825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th-TH">
              <a:latin typeface="Verdana" pitchFamily="34" charset="0"/>
            </a:endParaRPr>
          </a:p>
        </p:txBody>
      </p: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5791200" y="3746500"/>
            <a:ext cx="20383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th-TH" sz="3600" b="1">
                <a:solidFill>
                  <a:srgbClr val="000000"/>
                </a:solidFill>
                <a:cs typeface="Angsana New" pitchFamily="18" charset="-34"/>
              </a:rPr>
              <a:t>สภาพแวดล้อม</a:t>
            </a:r>
          </a:p>
          <a:p>
            <a:pPr algn="ctr" eaLnBrk="0" hangingPunct="0"/>
            <a:r>
              <a:rPr lang="th-TH" sz="3600" b="1">
                <a:solidFill>
                  <a:srgbClr val="000000"/>
                </a:solidFill>
                <a:cs typeface="Angsana New" pitchFamily="18" charset="-34"/>
              </a:rPr>
              <a:t>ที่ไม่สามารถควบคุมได้</a:t>
            </a:r>
            <a:endParaRPr lang="en-US" sz="3600">
              <a:solidFill>
                <a:srgbClr val="000000"/>
              </a:solidFill>
              <a:cs typeface="Angsana New" pitchFamily="18" charset="-34"/>
            </a:endParaRPr>
          </a:p>
        </p:txBody>
      </p:sp>
      <p:sp>
        <p:nvSpPr>
          <p:cNvPr id="66568" name="Freeform 8"/>
          <p:cNvSpPr>
            <a:spLocks/>
          </p:cNvSpPr>
          <p:nvPr/>
        </p:nvSpPr>
        <p:spPr bwMode="gray">
          <a:xfrm flipH="1">
            <a:off x="4875213" y="3074988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>
                <a:cs typeface="Angsana New" pitchFamily="18" charset="-34"/>
              </a:rPr>
              <a:t>สภาพแวดล้อมทางธุรกิจ</a:t>
            </a:r>
            <a:endParaRPr lang="en-US" sz="2000">
              <a:cs typeface="Angsana New" pitchFamily="18" charset="-34"/>
            </a:endParaRPr>
          </a:p>
        </p:txBody>
      </p:sp>
      <p:grpSp>
        <p:nvGrpSpPr>
          <p:cNvPr id="123923" name="Group 19"/>
          <p:cNvGrpSpPr>
            <a:grpSpLocks/>
          </p:cNvGrpSpPr>
          <p:nvPr/>
        </p:nvGrpSpPr>
        <p:grpSpPr bwMode="auto">
          <a:xfrm>
            <a:off x="304800" y="1295400"/>
            <a:ext cx="3962400" cy="1371600"/>
            <a:chOff x="192" y="816"/>
            <a:chExt cx="2496" cy="864"/>
          </a:xfrm>
        </p:grpSpPr>
        <p:sp>
          <p:nvSpPr>
            <p:cNvPr id="123907" name="AutoShape 3"/>
            <p:cNvSpPr>
              <a:spLocks noChangeArrowheads="1"/>
            </p:cNvSpPr>
            <p:nvPr/>
          </p:nvSpPr>
          <p:spPr bwMode="auto">
            <a:xfrm>
              <a:off x="192" y="816"/>
              <a:ext cx="2496" cy="864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th-TH">
                <a:latin typeface="Verdana" pitchFamily="34" charset="0"/>
              </a:endParaRPr>
            </a:p>
          </p:txBody>
        </p:sp>
        <p:sp>
          <p:nvSpPr>
            <p:cNvPr id="123908" name="Text Box 4"/>
            <p:cNvSpPr txBox="1">
              <a:spLocks noChangeArrowheads="1"/>
            </p:cNvSpPr>
            <p:nvPr/>
          </p:nvSpPr>
          <p:spPr bwMode="auto">
            <a:xfrm>
              <a:off x="192" y="1056"/>
              <a:ext cx="24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3600" b="1">
                  <a:solidFill>
                    <a:srgbClr val="000000"/>
                  </a:solidFill>
                  <a:cs typeface="Angsana New" pitchFamily="18" charset="-34"/>
                </a:rPr>
                <a:t>สภาพแวดล้อมที่ควบคุมได้</a:t>
              </a:r>
              <a:endParaRPr lang="en-US" sz="3600">
                <a:solidFill>
                  <a:srgbClr val="000000"/>
                </a:solidFill>
                <a:cs typeface="Angsana New" pitchFamily="18" charset="-34"/>
              </a:endParaRPr>
            </a:p>
          </p:txBody>
        </p:sp>
      </p:grpSp>
      <p:sp>
        <p:nvSpPr>
          <p:cNvPr id="123924" name="Rectangle 20"/>
          <p:cNvSpPr>
            <a:spLocks noChangeArrowheads="1"/>
          </p:cNvSpPr>
          <p:nvPr/>
        </p:nvSpPr>
        <p:spPr bwMode="auto">
          <a:xfrm>
            <a:off x="762000" y="3505200"/>
            <a:ext cx="76200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800">
                <a:cs typeface="Angsana New" pitchFamily="18" charset="-34"/>
              </a:rPr>
              <a:t>	หมายถึง  สภาพแวดล้อมภายในองค์กรที่เกี่ยวข้องกับการดำเนินการภายในธุรกิจ  เป็นสภาพแวดล้อมที่ผู้ประกอบการสามารถควบคุมหรือเปลี่ยนแปลงได้ มีดังนี้ คือ วัตถุประสงค์ของธุรกิจ, ทรัพยากรของธุรกิจและการจัดการ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>
                <a:cs typeface="Angsana New" pitchFamily="18" charset="-34"/>
              </a:rPr>
              <a:t>สภาพแวดล้อมทางธุรกิจ</a:t>
            </a:r>
            <a:endParaRPr lang="en-US" sz="2000">
              <a:cs typeface="Angsana New" pitchFamily="18" charset="-34"/>
            </a:endParaRPr>
          </a:p>
        </p:txBody>
      </p:sp>
      <p:sp>
        <p:nvSpPr>
          <p:cNvPr id="124932" name="AutoShape 4"/>
          <p:cNvSpPr>
            <a:spLocks noChangeArrowheads="1"/>
          </p:cNvSpPr>
          <p:nvPr/>
        </p:nvSpPr>
        <p:spPr bwMode="auto">
          <a:xfrm>
            <a:off x="304800" y="1295400"/>
            <a:ext cx="3962400" cy="13716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th-TH">
              <a:latin typeface="Verdana" pitchFamily="34" charset="0"/>
            </a:endParaRPr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376238" y="1676400"/>
            <a:ext cx="3810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th-TH" sz="3600" b="1">
                <a:solidFill>
                  <a:srgbClr val="000000"/>
                </a:solidFill>
                <a:cs typeface="Angsana New" pitchFamily="18" charset="-34"/>
              </a:rPr>
              <a:t>สภาพแวดล้อมที่ควบคุมไม่ได้</a:t>
            </a:r>
            <a:endParaRPr lang="en-US" sz="3600">
              <a:solidFill>
                <a:srgbClr val="000000"/>
              </a:solidFill>
              <a:cs typeface="Angsana New" pitchFamily="18" charset="-34"/>
            </a:endParaRPr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auto">
          <a:xfrm>
            <a:off x="762000" y="3081338"/>
            <a:ext cx="76200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thaiDist"/>
            <a:r>
              <a:rPr lang="th-TH" sz="2800">
                <a:cs typeface="Angsana New" pitchFamily="18" charset="-34"/>
              </a:rPr>
              <a:t>	หมายถึง  สภาพแวดล้อมภายนอกกิจการที่ผู้ประกอบธุรกิจไม่สามารถควบคุมได้  แต่เป็นสภาพแวดล้อมที่มีผลต่อการดำเนินการของธุรกิจทั้งทางตรงและทางอ้อม  ดังนั้น ผู้ประกอบการจึงต้องให้ความสนใจศึกษาและติดตามการเปลี่ยนแหลงตลอดเวลา สภาพแวดล้อมดังกล่าวได้แก่ สภาพแวดล้อมทางเศรษฐกิจ, สภาพแวดล้อมทางสังคม, สภาพแวดล้อมทางเทคโนโลยีและสภาพแวดล้อมทางการแข่งขัน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30TGp_edu_school_bl_v3">
  <a:themeElements>
    <a:clrScheme name="030TGp_edu_school_bl_v3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8AAECE"/>
      </a:accent1>
      <a:accent2>
        <a:srgbClr val="009999"/>
      </a:accent2>
      <a:accent3>
        <a:srgbClr val="FFFFFF"/>
      </a:accent3>
      <a:accent4>
        <a:srgbClr val="174578"/>
      </a:accent4>
      <a:accent5>
        <a:srgbClr val="C4D3E3"/>
      </a:accent5>
      <a:accent6>
        <a:srgbClr val="008A8A"/>
      </a:accent6>
      <a:hlink>
        <a:srgbClr val="CA3B1E"/>
      </a:hlink>
      <a:folHlink>
        <a:srgbClr val="003399"/>
      </a:folHlink>
    </a:clrScheme>
    <a:fontScheme name="030TGp_edu_school_bl_v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30TGp_edu_school_bl_v3 1">
        <a:dk1>
          <a:srgbClr val="666699"/>
        </a:dk1>
        <a:lt1>
          <a:srgbClr val="FFFFFF"/>
        </a:lt1>
        <a:dk2>
          <a:srgbClr val="000000"/>
        </a:dk2>
        <a:lt2>
          <a:srgbClr val="F7F4D5"/>
        </a:lt2>
        <a:accent1>
          <a:srgbClr val="59B2D1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5D5E5"/>
        </a:accent5>
        <a:accent6>
          <a:srgbClr val="B47FC3"/>
        </a:accent6>
        <a:hlink>
          <a:srgbClr val="33B976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0TGp_edu_school_bl_v3 2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8F94A7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C6C8D0"/>
        </a:accent5>
        <a:accent6>
          <a:srgbClr val="E78A2D"/>
        </a:accent6>
        <a:hlink>
          <a:srgbClr val="00CC99"/>
        </a:hlink>
        <a:folHlink>
          <a:srgbClr val="985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0TGp_edu_school_bl_v3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8AAECE"/>
        </a:accent1>
        <a:accent2>
          <a:srgbClr val="009999"/>
        </a:accent2>
        <a:accent3>
          <a:srgbClr val="FFFFFF"/>
        </a:accent3>
        <a:accent4>
          <a:srgbClr val="174578"/>
        </a:accent4>
        <a:accent5>
          <a:srgbClr val="C4D3E3"/>
        </a:accent5>
        <a:accent6>
          <a:srgbClr val="008A8A"/>
        </a:accent6>
        <a:hlink>
          <a:srgbClr val="CA3B1E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030TGp_edu_school_bl_v3</Template>
  <TotalTime>148</TotalTime>
  <Words>636</Words>
  <Application>Microsoft PowerPoint</Application>
  <PresentationFormat>นำเสนอทางหน้าจอ (4:3)</PresentationFormat>
  <Paragraphs>174</Paragraphs>
  <Slides>25</Slides>
  <Notes>2</Notes>
  <HiddenSlides>0</HiddenSlides>
  <MMClips>0</MMClips>
  <ScaleCrop>false</ScaleCrop>
  <HeadingPairs>
    <vt:vector size="8" baseType="variant">
      <vt:variant>
        <vt:lpstr>แบบอักษรที่ถูกใช้</vt:lpstr>
      </vt:variant>
      <vt:variant>
        <vt:i4>5</vt:i4>
      </vt:variant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ชื่อเรื่องภาพนิ่ง</vt:lpstr>
      </vt:variant>
      <vt:variant>
        <vt:i4>25</vt:i4>
      </vt:variant>
    </vt:vector>
  </HeadingPairs>
  <TitlesOfParts>
    <vt:vector size="32" baseType="lpstr">
      <vt:lpstr>Arial</vt:lpstr>
      <vt:lpstr>Verdana</vt:lpstr>
      <vt:lpstr>Wingdings</vt:lpstr>
      <vt:lpstr>Angsana New</vt:lpstr>
      <vt:lpstr>AngsanaUPC</vt:lpstr>
      <vt:lpstr>030TGp_edu_school_bl_v3</vt:lpstr>
      <vt:lpstr>Adobe Photoshop Image</vt:lpstr>
      <vt:lpstr>วิชา ธุรกิจทั่วไป </vt:lpstr>
      <vt:lpstr>ภาพนิ่ง 2</vt:lpstr>
      <vt:lpstr>ความหมายของธุรกิจ</vt:lpstr>
      <vt:lpstr>ความหมายของธุรกิจ</vt:lpstr>
      <vt:lpstr>ความหมายของธุรกิจ</vt:lpstr>
      <vt:lpstr>วัตถุประสงค์ของธุรกิจ </vt:lpstr>
      <vt:lpstr>วัตถุประสงค์ของธุรกิจ </vt:lpstr>
      <vt:lpstr>ประโยชน์และความสำคัญของธุรกิจ </vt:lpstr>
      <vt:lpstr>หน้าที่ของธุรกิจ</vt:lpstr>
      <vt:lpstr>หน้าที่ของธุรกิจ</vt:lpstr>
      <vt:lpstr>หน้าที่ของธุรกิจ</vt:lpstr>
      <vt:lpstr>หน้าที่ของธุรกิจ</vt:lpstr>
      <vt:lpstr>หน้าที่ของธุรกิจ</vt:lpstr>
      <vt:lpstr>ปัจจัยในการดำเนินธุรกิจ</vt:lpstr>
      <vt:lpstr>ปัจจัยในการดำเนินธุรกิจ</vt:lpstr>
      <vt:lpstr>ปัจจัยในการดำเนินธุรกิจ</vt:lpstr>
      <vt:lpstr>ปัจจัยในการดำเนินธุรกิจ</vt:lpstr>
      <vt:lpstr>ปัจจัยในการดำเนินธุรกิจ</vt:lpstr>
      <vt:lpstr>ความหมายของการประกอบธุรกิจ</vt:lpstr>
      <vt:lpstr>ประเภทของการประกอบธุรกิจ</vt:lpstr>
      <vt:lpstr>ประเภทของการประกอบธุรกิจ (ต่อ)</vt:lpstr>
      <vt:lpstr>ประเภทของการประกอบธุรกิจ (ต่อ)</vt:lpstr>
      <vt:lpstr>สภาพแวดล้อมทางธุรกิจ</vt:lpstr>
      <vt:lpstr>สภาพแวดล้อมทางธุรกิจ</vt:lpstr>
      <vt:lpstr>สภาพแวดล้อมทางธุรกิจ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ความรู้เบื้องต้นเกี่ยวกับธุรกิจ</dc:title>
  <dc:creator>ICT_01</dc:creator>
  <cp:lastModifiedBy>HomeUser</cp:lastModifiedBy>
  <cp:revision>17</cp:revision>
  <dcterms:created xsi:type="dcterms:W3CDTF">2008-06-27T08:50:39Z</dcterms:created>
  <dcterms:modified xsi:type="dcterms:W3CDTF">2012-01-10T02:09:10Z</dcterms:modified>
</cp:coreProperties>
</file>